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9" r:id="rId2"/>
  </p:sldMasterIdLst>
  <p:notesMasterIdLst>
    <p:notesMasterId r:id="rId32"/>
  </p:notesMasterIdLst>
  <p:sldIdLst>
    <p:sldId id="280" r:id="rId3"/>
    <p:sldId id="256" r:id="rId4"/>
    <p:sldId id="257" r:id="rId5"/>
    <p:sldId id="261" r:id="rId6"/>
    <p:sldId id="275" r:id="rId7"/>
    <p:sldId id="259" r:id="rId8"/>
    <p:sldId id="263" r:id="rId9"/>
    <p:sldId id="262" r:id="rId10"/>
    <p:sldId id="264" r:id="rId11"/>
    <p:sldId id="265" r:id="rId12"/>
    <p:sldId id="266" r:id="rId13"/>
    <p:sldId id="282" r:id="rId14"/>
    <p:sldId id="283" r:id="rId15"/>
    <p:sldId id="267" r:id="rId16"/>
    <p:sldId id="270" r:id="rId17"/>
    <p:sldId id="271" r:id="rId18"/>
    <p:sldId id="268" r:id="rId19"/>
    <p:sldId id="269" r:id="rId20"/>
    <p:sldId id="284" r:id="rId21"/>
    <p:sldId id="272" r:id="rId22"/>
    <p:sldId id="274" r:id="rId23"/>
    <p:sldId id="273" r:id="rId24"/>
    <p:sldId id="260" r:id="rId25"/>
    <p:sldId id="276" r:id="rId26"/>
    <p:sldId id="277" r:id="rId27"/>
    <p:sldId id="278" r:id="rId28"/>
    <p:sldId id="281" r:id="rId29"/>
    <p:sldId id="279" r:id="rId30"/>
    <p:sldId id="258"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6D5B5166-DCBB-4496-AB92-AB819B383E93}">
          <p14:sldIdLst>
            <p14:sldId id="280"/>
            <p14:sldId id="256"/>
            <p14:sldId id="257"/>
          </p14:sldIdLst>
        </p14:section>
        <p14:section name="Introducao e Contexto" id="{8EB76EEF-AE9B-4855-8A6F-EB6B445A1CFA}">
          <p14:sldIdLst>
            <p14:sldId id="261"/>
            <p14:sldId id="275"/>
          </p14:sldIdLst>
        </p14:section>
        <p14:section name="Problemas e Objetivos" id="{1EDBB837-71F9-423E-8862-71BB1DFFD990}">
          <p14:sldIdLst>
            <p14:sldId id="259"/>
            <p14:sldId id="263"/>
          </p14:sldIdLst>
        </p14:section>
        <p14:section name="Trabalhos Relacionados" id="{998ED788-002C-4686-8562-A9BD7D6E7729}">
          <p14:sldIdLst>
            <p14:sldId id="262"/>
          </p14:sldIdLst>
        </p14:section>
        <p14:section name="Fundamentos" id="{62393F35-0BAF-4FD4-BB3A-B69C01134E5A}">
          <p14:sldIdLst>
            <p14:sldId id="264"/>
            <p14:sldId id="265"/>
          </p14:sldIdLst>
        </p14:section>
        <p14:section name="Metodologia" id="{BAE7CAAD-54EB-4533-B4D0-F877055F145E}">
          <p14:sldIdLst>
            <p14:sldId id="266"/>
          </p14:sldIdLst>
        </p14:section>
        <p14:section name="SmartSystem" id="{4BE9C12C-C7A9-4C99-8A8A-DA618430D5FF}">
          <p14:sldIdLst>
            <p14:sldId id="282"/>
            <p14:sldId id="283"/>
            <p14:sldId id="267"/>
            <p14:sldId id="270"/>
            <p14:sldId id="271"/>
          </p14:sldIdLst>
        </p14:section>
        <p14:section name="Experimentos e Resultados" id="{69BDEF95-CACC-41AB-A5B9-342D12562F28}">
          <p14:sldIdLst>
            <p14:sldId id="268"/>
            <p14:sldId id="269"/>
            <p14:sldId id="284"/>
            <p14:sldId id="272"/>
          </p14:sldIdLst>
        </p14:section>
        <p14:section name="Discussao" id="{AC035EB4-13CD-4F03-BD74-6B4263961DFA}">
          <p14:sldIdLst>
            <p14:sldId id="274"/>
          </p14:sldIdLst>
        </p14:section>
        <p14:section name="Conclusao e Bibliografia" id="{637EEFC4-0DA6-4E15-923C-6314069DBC54}">
          <p14:sldIdLst>
            <p14:sldId id="273"/>
            <p14:sldId id="260"/>
          </p14:sldIdLst>
        </p14:section>
        <p14:section name="Videos" id="{19895E50-B7E3-4345-A921-C4C5B681C3C4}">
          <p14:sldIdLst>
            <p14:sldId id="276"/>
            <p14:sldId id="277"/>
            <p14:sldId id="278"/>
            <p14:sldId id="281"/>
            <p14:sldId id="279"/>
            <p14:sldId id="2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7A6"/>
    <a:srgbClr val="BA2D1C"/>
    <a:srgbClr val="EAB05C"/>
    <a:srgbClr val="FFE4BD"/>
    <a:srgbClr val="CB8E3D"/>
    <a:srgbClr val="FFF0D5"/>
    <a:srgbClr val="047D9E"/>
    <a:srgbClr val="06ACDC"/>
    <a:srgbClr val="FFE7BD"/>
    <a:srgbClr val="3EC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621" autoAdjust="0"/>
  </p:normalViewPr>
  <p:slideViewPr>
    <p:cSldViewPr>
      <p:cViewPr varScale="1">
        <p:scale>
          <a:sx n="112" d="100"/>
          <a:sy n="112" d="100"/>
        </p:scale>
        <p:origin x="428" y="5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520FA-7B27-4DEE-A6B5-A01F5A1C2F88}" type="doc">
      <dgm:prSet loTypeId="urn:microsoft.com/office/officeart/2005/8/layout/hChevron3" loCatId="process" qsTypeId="urn:microsoft.com/office/officeart/2005/8/quickstyle/simple3" qsCatId="simple" csTypeId="urn:microsoft.com/office/officeart/2005/8/colors/colorful2" csCatId="colorful" phldr="1"/>
      <dgm:spPr/>
      <dgm:t>
        <a:bodyPr/>
        <a:lstStyle/>
        <a:p>
          <a:endParaRPr lang="pt-BR"/>
        </a:p>
      </dgm:t>
    </dgm:pt>
    <dgm:pt modelId="{21184EA9-A81A-45AA-B0BD-6994B5C88555}">
      <dgm:prSet phldrT="[Texto]"/>
      <dgm:spPr/>
      <dgm:t>
        <a:bodyPr/>
        <a:lstStyle/>
        <a:p>
          <a:pPr>
            <a:buNone/>
          </a:pPr>
          <a:r>
            <a:rPr lang="pt-BR" dirty="0"/>
            <a:t>Mundo Real</a:t>
          </a:r>
        </a:p>
      </dgm:t>
    </dgm:pt>
    <dgm:pt modelId="{712FEAE2-6C5B-4153-9417-F093EF0A6B62}" type="parTrans" cxnId="{882863F6-4482-4154-8D56-A30E791E4B75}">
      <dgm:prSet/>
      <dgm:spPr/>
      <dgm:t>
        <a:bodyPr/>
        <a:lstStyle/>
        <a:p>
          <a:endParaRPr lang="pt-BR"/>
        </a:p>
      </dgm:t>
    </dgm:pt>
    <dgm:pt modelId="{73AE142E-BB4D-4841-A021-09919895169F}" type="sibTrans" cxnId="{882863F6-4482-4154-8D56-A30E791E4B75}">
      <dgm:prSet/>
      <dgm:spPr/>
      <dgm:t>
        <a:bodyPr/>
        <a:lstStyle/>
        <a:p>
          <a:endParaRPr lang="pt-BR"/>
        </a:p>
      </dgm:t>
    </dgm:pt>
    <dgm:pt modelId="{ABDD7ECE-907A-4712-AD44-E90F5B31297B}">
      <dgm:prSet phldrT="[Texto]"/>
      <dgm:spPr/>
      <dgm:t>
        <a:bodyPr/>
        <a:lstStyle/>
        <a:p>
          <a:pPr>
            <a:buNone/>
          </a:pPr>
          <a:r>
            <a:rPr lang="pt-BR" dirty="0"/>
            <a:t>Coleta de Dados</a:t>
          </a:r>
        </a:p>
      </dgm:t>
    </dgm:pt>
    <dgm:pt modelId="{F400CE0A-2B12-4365-A50F-C3A0A613D7EE}" type="parTrans" cxnId="{A30A1017-7BFE-43AE-922E-ED3E8EF01370}">
      <dgm:prSet/>
      <dgm:spPr/>
      <dgm:t>
        <a:bodyPr/>
        <a:lstStyle/>
        <a:p>
          <a:endParaRPr lang="pt-BR"/>
        </a:p>
      </dgm:t>
    </dgm:pt>
    <dgm:pt modelId="{4D388B7A-DEB9-45E2-9C13-595EE17A5F25}" type="sibTrans" cxnId="{A30A1017-7BFE-43AE-922E-ED3E8EF01370}">
      <dgm:prSet/>
      <dgm:spPr/>
      <dgm:t>
        <a:bodyPr/>
        <a:lstStyle/>
        <a:p>
          <a:endParaRPr lang="pt-BR"/>
        </a:p>
      </dgm:t>
    </dgm:pt>
    <dgm:pt modelId="{1AF113FD-81EC-47A1-8437-422251144AF1}">
      <dgm:prSet phldrT="[Texto]"/>
      <dgm:spPr/>
      <dgm:t>
        <a:bodyPr/>
        <a:lstStyle/>
        <a:p>
          <a:pPr>
            <a:buNone/>
          </a:pPr>
          <a:r>
            <a:rPr lang="pt-BR" dirty="0"/>
            <a:t>Gêmeo Digital</a:t>
          </a:r>
        </a:p>
      </dgm:t>
    </dgm:pt>
    <dgm:pt modelId="{08C84781-B972-4102-8084-95FBD81E54B8}" type="parTrans" cxnId="{081CE034-FBD4-42AF-B02F-E37C8028D187}">
      <dgm:prSet/>
      <dgm:spPr/>
      <dgm:t>
        <a:bodyPr/>
        <a:lstStyle/>
        <a:p>
          <a:endParaRPr lang="pt-BR"/>
        </a:p>
      </dgm:t>
    </dgm:pt>
    <dgm:pt modelId="{7364A281-809D-4F7C-AA24-8BB975A9BEF4}" type="sibTrans" cxnId="{081CE034-FBD4-42AF-B02F-E37C8028D187}">
      <dgm:prSet/>
      <dgm:spPr/>
      <dgm:t>
        <a:bodyPr/>
        <a:lstStyle/>
        <a:p>
          <a:endParaRPr lang="pt-BR"/>
        </a:p>
      </dgm:t>
    </dgm:pt>
    <dgm:pt modelId="{0794C11C-DB32-42EA-92AA-5892A6EBF686}">
      <dgm:prSet phldrT="[Texto]"/>
      <dgm:spPr/>
      <dgm:t>
        <a:bodyPr/>
        <a:lstStyle/>
        <a:p>
          <a:pPr>
            <a:buNone/>
          </a:pPr>
          <a:r>
            <a:rPr lang="pt-BR" dirty="0"/>
            <a:t>Análise e Simulação</a:t>
          </a:r>
        </a:p>
      </dgm:t>
    </dgm:pt>
    <dgm:pt modelId="{C998CA40-5864-4004-B365-3AA781F56054}" type="parTrans" cxnId="{94717EC0-94F0-4E9D-AD31-CF272912F6EE}">
      <dgm:prSet/>
      <dgm:spPr/>
      <dgm:t>
        <a:bodyPr/>
        <a:lstStyle/>
        <a:p>
          <a:endParaRPr lang="pt-BR"/>
        </a:p>
      </dgm:t>
    </dgm:pt>
    <dgm:pt modelId="{6C2DC9F9-68F2-4EB0-A100-5FC9684D7A1F}" type="sibTrans" cxnId="{94717EC0-94F0-4E9D-AD31-CF272912F6EE}">
      <dgm:prSet/>
      <dgm:spPr/>
      <dgm:t>
        <a:bodyPr/>
        <a:lstStyle/>
        <a:p>
          <a:endParaRPr lang="pt-BR"/>
        </a:p>
      </dgm:t>
    </dgm:pt>
    <dgm:pt modelId="{54C517ED-E00D-48B5-BD73-582BA53D1C70}">
      <dgm:prSet phldrT="[Texto]"/>
      <dgm:spPr/>
      <dgm:t>
        <a:bodyPr/>
        <a:lstStyle/>
        <a:p>
          <a:pPr>
            <a:buNone/>
          </a:pPr>
          <a:r>
            <a:rPr lang="pt-BR" dirty="0"/>
            <a:t>Insights para o Mundo Real</a:t>
          </a:r>
        </a:p>
      </dgm:t>
    </dgm:pt>
    <dgm:pt modelId="{DBE0F805-A140-4CEE-871B-DCB61530EEA7}" type="parTrans" cxnId="{2326566F-7160-4C80-8D9E-0EC5AE719F1D}">
      <dgm:prSet/>
      <dgm:spPr/>
      <dgm:t>
        <a:bodyPr/>
        <a:lstStyle/>
        <a:p>
          <a:endParaRPr lang="pt-BR"/>
        </a:p>
      </dgm:t>
    </dgm:pt>
    <dgm:pt modelId="{612C8520-05EA-42E1-8D54-B6E21C35E002}" type="sibTrans" cxnId="{2326566F-7160-4C80-8D9E-0EC5AE719F1D}">
      <dgm:prSet/>
      <dgm:spPr/>
      <dgm:t>
        <a:bodyPr/>
        <a:lstStyle/>
        <a:p>
          <a:endParaRPr lang="pt-BR"/>
        </a:p>
      </dgm:t>
    </dgm:pt>
    <dgm:pt modelId="{80578794-928A-4A54-AFD4-73C273EA67A0}">
      <dgm:prSet phldrT="[Texto]"/>
      <dgm:spPr/>
      <dgm:t>
        <a:bodyPr/>
        <a:lstStyle/>
        <a:p>
          <a:pPr>
            <a:buNone/>
          </a:pPr>
          <a:r>
            <a:rPr lang="pt-BR" dirty="0"/>
            <a:t>IOT</a:t>
          </a:r>
        </a:p>
      </dgm:t>
    </dgm:pt>
    <dgm:pt modelId="{A8404978-DA02-47CE-9B19-9B0A26A81EDE}" type="parTrans" cxnId="{35D5721D-85F7-47D7-9F2E-4C25C32E76B8}">
      <dgm:prSet/>
      <dgm:spPr/>
      <dgm:t>
        <a:bodyPr/>
        <a:lstStyle/>
        <a:p>
          <a:endParaRPr lang="pt-BR"/>
        </a:p>
      </dgm:t>
    </dgm:pt>
    <dgm:pt modelId="{5F23DB8F-7A62-4B1F-BD97-5508301BB2A8}" type="sibTrans" cxnId="{35D5721D-85F7-47D7-9F2E-4C25C32E76B8}">
      <dgm:prSet/>
      <dgm:spPr/>
      <dgm:t>
        <a:bodyPr/>
        <a:lstStyle/>
        <a:p>
          <a:endParaRPr lang="pt-BR"/>
        </a:p>
      </dgm:t>
    </dgm:pt>
    <dgm:pt modelId="{14DB5FCC-1E7C-457D-958A-A0C33EB89209}" type="pres">
      <dgm:prSet presAssocID="{0EE520FA-7B27-4DEE-A6B5-A01F5A1C2F88}" presName="Name0" presStyleCnt="0">
        <dgm:presLayoutVars>
          <dgm:dir/>
          <dgm:resizeHandles val="exact"/>
        </dgm:presLayoutVars>
      </dgm:prSet>
      <dgm:spPr/>
    </dgm:pt>
    <dgm:pt modelId="{14A21912-7520-4164-8043-F9D60F503EC4}" type="pres">
      <dgm:prSet presAssocID="{21184EA9-A81A-45AA-B0BD-6994B5C88555}" presName="parAndChTx" presStyleLbl="node1" presStyleIdx="0" presStyleCnt="3">
        <dgm:presLayoutVars>
          <dgm:bulletEnabled val="1"/>
        </dgm:presLayoutVars>
      </dgm:prSet>
      <dgm:spPr/>
    </dgm:pt>
    <dgm:pt modelId="{7A67E949-ED96-4FFA-99BC-CC6FBB0FEFF5}" type="pres">
      <dgm:prSet presAssocID="{73AE142E-BB4D-4841-A021-09919895169F}" presName="parAndChSpace" presStyleCnt="0"/>
      <dgm:spPr/>
    </dgm:pt>
    <dgm:pt modelId="{CC4D0A10-C3EA-423D-BC4D-B96B7CC4CF60}" type="pres">
      <dgm:prSet presAssocID="{1AF113FD-81EC-47A1-8437-422251144AF1}" presName="parAndChTx" presStyleLbl="node1" presStyleIdx="1" presStyleCnt="3">
        <dgm:presLayoutVars>
          <dgm:bulletEnabled val="1"/>
        </dgm:presLayoutVars>
      </dgm:prSet>
      <dgm:spPr/>
    </dgm:pt>
    <dgm:pt modelId="{227EF843-3F4F-4519-80E4-23EB0EEAD447}" type="pres">
      <dgm:prSet presAssocID="{7364A281-809D-4F7C-AA24-8BB975A9BEF4}" presName="parAndChSpace" presStyleCnt="0"/>
      <dgm:spPr/>
    </dgm:pt>
    <dgm:pt modelId="{C19D46D3-B915-456F-9CE5-D70CCA17DE4E}" type="pres">
      <dgm:prSet presAssocID="{54C517ED-E00D-48B5-BD73-582BA53D1C70}" presName="parAndChTx" presStyleLbl="node1" presStyleIdx="2" presStyleCnt="3">
        <dgm:presLayoutVars>
          <dgm:bulletEnabled val="1"/>
        </dgm:presLayoutVars>
      </dgm:prSet>
      <dgm:spPr/>
    </dgm:pt>
  </dgm:ptLst>
  <dgm:cxnLst>
    <dgm:cxn modelId="{04B4310D-485B-4700-89E9-2E27D9AE4738}" type="presOf" srcId="{54C517ED-E00D-48B5-BD73-582BA53D1C70}" destId="{C19D46D3-B915-456F-9CE5-D70CCA17DE4E}" srcOrd="0" destOrd="0" presId="urn:microsoft.com/office/officeart/2005/8/layout/hChevron3"/>
    <dgm:cxn modelId="{A30A1017-7BFE-43AE-922E-ED3E8EF01370}" srcId="{21184EA9-A81A-45AA-B0BD-6994B5C88555}" destId="{ABDD7ECE-907A-4712-AD44-E90F5B31297B}" srcOrd="0" destOrd="0" parTransId="{F400CE0A-2B12-4365-A50F-C3A0A613D7EE}" sibTransId="{4D388B7A-DEB9-45E2-9C13-595EE17A5F25}"/>
    <dgm:cxn modelId="{B5246F1A-763C-4A00-9F03-ADD589B87301}" type="presOf" srcId="{0794C11C-DB32-42EA-92AA-5892A6EBF686}" destId="{CC4D0A10-C3EA-423D-BC4D-B96B7CC4CF60}" srcOrd="0" destOrd="1" presId="urn:microsoft.com/office/officeart/2005/8/layout/hChevron3"/>
    <dgm:cxn modelId="{5437DC1A-0D5B-4B71-8E02-ECB9F1DD009C}" type="presOf" srcId="{1AF113FD-81EC-47A1-8437-422251144AF1}" destId="{CC4D0A10-C3EA-423D-BC4D-B96B7CC4CF60}" srcOrd="0" destOrd="0" presId="urn:microsoft.com/office/officeart/2005/8/layout/hChevron3"/>
    <dgm:cxn modelId="{35D5721D-85F7-47D7-9F2E-4C25C32E76B8}" srcId="{21184EA9-A81A-45AA-B0BD-6994B5C88555}" destId="{80578794-928A-4A54-AFD4-73C273EA67A0}" srcOrd="1" destOrd="0" parTransId="{A8404978-DA02-47CE-9B19-9B0A26A81EDE}" sibTransId="{5F23DB8F-7A62-4B1F-BD97-5508301BB2A8}"/>
    <dgm:cxn modelId="{081CE034-FBD4-42AF-B02F-E37C8028D187}" srcId="{0EE520FA-7B27-4DEE-A6B5-A01F5A1C2F88}" destId="{1AF113FD-81EC-47A1-8437-422251144AF1}" srcOrd="1" destOrd="0" parTransId="{08C84781-B972-4102-8084-95FBD81E54B8}" sibTransId="{7364A281-809D-4F7C-AA24-8BB975A9BEF4}"/>
    <dgm:cxn modelId="{CC4FE86E-255D-439F-B59F-C45C85536EA7}" type="presOf" srcId="{ABDD7ECE-907A-4712-AD44-E90F5B31297B}" destId="{14A21912-7520-4164-8043-F9D60F503EC4}" srcOrd="0" destOrd="1" presId="urn:microsoft.com/office/officeart/2005/8/layout/hChevron3"/>
    <dgm:cxn modelId="{2326566F-7160-4C80-8D9E-0EC5AE719F1D}" srcId="{0EE520FA-7B27-4DEE-A6B5-A01F5A1C2F88}" destId="{54C517ED-E00D-48B5-BD73-582BA53D1C70}" srcOrd="2" destOrd="0" parTransId="{DBE0F805-A140-4CEE-871B-DCB61530EEA7}" sibTransId="{612C8520-05EA-42E1-8D54-B6E21C35E002}"/>
    <dgm:cxn modelId="{A8350394-C122-45ED-8539-B7C041969C3B}" type="presOf" srcId="{21184EA9-A81A-45AA-B0BD-6994B5C88555}" destId="{14A21912-7520-4164-8043-F9D60F503EC4}" srcOrd="0" destOrd="0" presId="urn:microsoft.com/office/officeart/2005/8/layout/hChevron3"/>
    <dgm:cxn modelId="{B28D0296-82AC-4CF3-80FD-F60616750972}" type="presOf" srcId="{0EE520FA-7B27-4DEE-A6B5-A01F5A1C2F88}" destId="{14DB5FCC-1E7C-457D-958A-A0C33EB89209}" srcOrd="0" destOrd="0" presId="urn:microsoft.com/office/officeart/2005/8/layout/hChevron3"/>
    <dgm:cxn modelId="{94717EC0-94F0-4E9D-AD31-CF272912F6EE}" srcId="{1AF113FD-81EC-47A1-8437-422251144AF1}" destId="{0794C11C-DB32-42EA-92AA-5892A6EBF686}" srcOrd="0" destOrd="0" parTransId="{C998CA40-5864-4004-B365-3AA781F56054}" sibTransId="{6C2DC9F9-68F2-4EB0-A100-5FC9684D7A1F}"/>
    <dgm:cxn modelId="{152568E7-B6AF-4C79-BA70-564B63A6A1D6}" type="presOf" srcId="{80578794-928A-4A54-AFD4-73C273EA67A0}" destId="{14A21912-7520-4164-8043-F9D60F503EC4}" srcOrd="0" destOrd="2" presId="urn:microsoft.com/office/officeart/2005/8/layout/hChevron3"/>
    <dgm:cxn modelId="{882863F6-4482-4154-8D56-A30E791E4B75}" srcId="{0EE520FA-7B27-4DEE-A6B5-A01F5A1C2F88}" destId="{21184EA9-A81A-45AA-B0BD-6994B5C88555}" srcOrd="0" destOrd="0" parTransId="{712FEAE2-6C5B-4153-9417-F093EF0A6B62}" sibTransId="{73AE142E-BB4D-4841-A021-09919895169F}"/>
    <dgm:cxn modelId="{4041AB8F-F0F3-4293-8FB1-6FBEC2E4D8E3}" type="presParOf" srcId="{14DB5FCC-1E7C-457D-958A-A0C33EB89209}" destId="{14A21912-7520-4164-8043-F9D60F503EC4}" srcOrd="0" destOrd="0" presId="urn:microsoft.com/office/officeart/2005/8/layout/hChevron3"/>
    <dgm:cxn modelId="{81848736-3D77-4B6F-A94D-2FC1F4F50E59}" type="presParOf" srcId="{14DB5FCC-1E7C-457D-958A-A0C33EB89209}" destId="{7A67E949-ED96-4FFA-99BC-CC6FBB0FEFF5}" srcOrd="1" destOrd="0" presId="urn:microsoft.com/office/officeart/2005/8/layout/hChevron3"/>
    <dgm:cxn modelId="{398EF9C9-0186-4577-B908-FCFA0D6AD01D}" type="presParOf" srcId="{14DB5FCC-1E7C-457D-958A-A0C33EB89209}" destId="{CC4D0A10-C3EA-423D-BC4D-B96B7CC4CF60}" srcOrd="2" destOrd="0" presId="urn:microsoft.com/office/officeart/2005/8/layout/hChevron3"/>
    <dgm:cxn modelId="{53DDFF4E-4BE2-4F18-933C-BE9B14702A47}" type="presParOf" srcId="{14DB5FCC-1E7C-457D-958A-A0C33EB89209}" destId="{227EF843-3F4F-4519-80E4-23EB0EEAD447}" srcOrd="3" destOrd="0" presId="urn:microsoft.com/office/officeart/2005/8/layout/hChevron3"/>
    <dgm:cxn modelId="{51BE13BB-9EC7-4601-B1AC-AB337E442FCF}" type="presParOf" srcId="{14DB5FCC-1E7C-457D-958A-A0C33EB89209}" destId="{C19D46D3-B915-456F-9CE5-D70CCA17DE4E}"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E520FA-7B27-4DEE-A6B5-A01F5A1C2F88}" type="doc">
      <dgm:prSet loTypeId="urn:microsoft.com/office/officeart/2005/8/layout/hChevron3" loCatId="process" qsTypeId="urn:microsoft.com/office/officeart/2005/8/quickstyle/simple3" qsCatId="simple" csTypeId="urn:microsoft.com/office/officeart/2005/8/colors/colorful2" csCatId="colorful" phldr="1"/>
      <dgm:spPr/>
      <dgm:t>
        <a:bodyPr/>
        <a:lstStyle/>
        <a:p>
          <a:endParaRPr lang="pt-BR"/>
        </a:p>
      </dgm:t>
    </dgm:pt>
    <dgm:pt modelId="{21184EA9-A81A-45AA-B0BD-6994B5C88555}">
      <dgm:prSet phldrT="[Texto]"/>
      <dgm:spPr/>
      <dgm:t>
        <a:bodyPr/>
        <a:lstStyle/>
        <a:p>
          <a:pPr>
            <a:buNone/>
          </a:pPr>
          <a:r>
            <a:rPr lang="pt-BR" dirty="0"/>
            <a:t>Mundo Real</a:t>
          </a:r>
        </a:p>
      </dgm:t>
    </dgm:pt>
    <dgm:pt modelId="{712FEAE2-6C5B-4153-9417-F093EF0A6B62}" type="parTrans" cxnId="{882863F6-4482-4154-8D56-A30E791E4B75}">
      <dgm:prSet/>
      <dgm:spPr/>
      <dgm:t>
        <a:bodyPr/>
        <a:lstStyle/>
        <a:p>
          <a:endParaRPr lang="pt-BR"/>
        </a:p>
      </dgm:t>
    </dgm:pt>
    <dgm:pt modelId="{73AE142E-BB4D-4841-A021-09919895169F}" type="sibTrans" cxnId="{882863F6-4482-4154-8D56-A30E791E4B75}">
      <dgm:prSet/>
      <dgm:spPr/>
      <dgm:t>
        <a:bodyPr/>
        <a:lstStyle/>
        <a:p>
          <a:endParaRPr lang="pt-BR"/>
        </a:p>
      </dgm:t>
    </dgm:pt>
    <dgm:pt modelId="{ABDD7ECE-907A-4712-AD44-E90F5B31297B}">
      <dgm:prSet phldrT="[Texto]"/>
      <dgm:spPr/>
      <dgm:t>
        <a:bodyPr/>
        <a:lstStyle/>
        <a:p>
          <a:pPr>
            <a:buNone/>
          </a:pPr>
          <a:r>
            <a:rPr lang="pt-BR" dirty="0"/>
            <a:t>Coleta de Dados</a:t>
          </a:r>
        </a:p>
      </dgm:t>
    </dgm:pt>
    <dgm:pt modelId="{F400CE0A-2B12-4365-A50F-C3A0A613D7EE}" type="parTrans" cxnId="{A30A1017-7BFE-43AE-922E-ED3E8EF01370}">
      <dgm:prSet/>
      <dgm:spPr/>
      <dgm:t>
        <a:bodyPr/>
        <a:lstStyle/>
        <a:p>
          <a:endParaRPr lang="pt-BR"/>
        </a:p>
      </dgm:t>
    </dgm:pt>
    <dgm:pt modelId="{4D388B7A-DEB9-45E2-9C13-595EE17A5F25}" type="sibTrans" cxnId="{A30A1017-7BFE-43AE-922E-ED3E8EF01370}">
      <dgm:prSet/>
      <dgm:spPr/>
      <dgm:t>
        <a:bodyPr/>
        <a:lstStyle/>
        <a:p>
          <a:endParaRPr lang="pt-BR"/>
        </a:p>
      </dgm:t>
    </dgm:pt>
    <dgm:pt modelId="{1AF113FD-81EC-47A1-8437-422251144AF1}">
      <dgm:prSet phldrT="[Texto]"/>
      <dgm:spPr/>
      <dgm:t>
        <a:bodyPr/>
        <a:lstStyle/>
        <a:p>
          <a:pPr>
            <a:buNone/>
          </a:pPr>
          <a:r>
            <a:rPr lang="pt-BR" dirty="0"/>
            <a:t>Gêmeo Digital</a:t>
          </a:r>
        </a:p>
      </dgm:t>
    </dgm:pt>
    <dgm:pt modelId="{08C84781-B972-4102-8084-95FBD81E54B8}" type="parTrans" cxnId="{081CE034-FBD4-42AF-B02F-E37C8028D187}">
      <dgm:prSet/>
      <dgm:spPr/>
      <dgm:t>
        <a:bodyPr/>
        <a:lstStyle/>
        <a:p>
          <a:endParaRPr lang="pt-BR"/>
        </a:p>
      </dgm:t>
    </dgm:pt>
    <dgm:pt modelId="{7364A281-809D-4F7C-AA24-8BB975A9BEF4}" type="sibTrans" cxnId="{081CE034-FBD4-42AF-B02F-E37C8028D187}">
      <dgm:prSet/>
      <dgm:spPr/>
      <dgm:t>
        <a:bodyPr/>
        <a:lstStyle/>
        <a:p>
          <a:endParaRPr lang="pt-BR"/>
        </a:p>
      </dgm:t>
    </dgm:pt>
    <dgm:pt modelId="{0794C11C-DB32-42EA-92AA-5892A6EBF686}">
      <dgm:prSet phldrT="[Texto]"/>
      <dgm:spPr/>
      <dgm:t>
        <a:bodyPr/>
        <a:lstStyle/>
        <a:p>
          <a:pPr>
            <a:buNone/>
          </a:pPr>
          <a:r>
            <a:rPr lang="pt-BR" dirty="0"/>
            <a:t>Análise e Simulação</a:t>
          </a:r>
        </a:p>
      </dgm:t>
    </dgm:pt>
    <dgm:pt modelId="{C998CA40-5864-4004-B365-3AA781F56054}" type="parTrans" cxnId="{94717EC0-94F0-4E9D-AD31-CF272912F6EE}">
      <dgm:prSet/>
      <dgm:spPr/>
      <dgm:t>
        <a:bodyPr/>
        <a:lstStyle/>
        <a:p>
          <a:endParaRPr lang="pt-BR"/>
        </a:p>
      </dgm:t>
    </dgm:pt>
    <dgm:pt modelId="{6C2DC9F9-68F2-4EB0-A100-5FC9684D7A1F}" type="sibTrans" cxnId="{94717EC0-94F0-4E9D-AD31-CF272912F6EE}">
      <dgm:prSet/>
      <dgm:spPr/>
      <dgm:t>
        <a:bodyPr/>
        <a:lstStyle/>
        <a:p>
          <a:endParaRPr lang="pt-BR"/>
        </a:p>
      </dgm:t>
    </dgm:pt>
    <dgm:pt modelId="{54C517ED-E00D-48B5-BD73-582BA53D1C70}">
      <dgm:prSet phldrT="[Texto]"/>
      <dgm:spPr/>
      <dgm:t>
        <a:bodyPr/>
        <a:lstStyle/>
        <a:p>
          <a:pPr>
            <a:buNone/>
          </a:pPr>
          <a:r>
            <a:rPr lang="pt-BR" dirty="0"/>
            <a:t>Insights para o Mundo Real</a:t>
          </a:r>
        </a:p>
      </dgm:t>
    </dgm:pt>
    <dgm:pt modelId="{DBE0F805-A140-4CEE-871B-DCB61530EEA7}" type="parTrans" cxnId="{2326566F-7160-4C80-8D9E-0EC5AE719F1D}">
      <dgm:prSet/>
      <dgm:spPr/>
      <dgm:t>
        <a:bodyPr/>
        <a:lstStyle/>
        <a:p>
          <a:endParaRPr lang="pt-BR"/>
        </a:p>
      </dgm:t>
    </dgm:pt>
    <dgm:pt modelId="{612C8520-05EA-42E1-8D54-B6E21C35E002}" type="sibTrans" cxnId="{2326566F-7160-4C80-8D9E-0EC5AE719F1D}">
      <dgm:prSet/>
      <dgm:spPr/>
      <dgm:t>
        <a:bodyPr/>
        <a:lstStyle/>
        <a:p>
          <a:endParaRPr lang="pt-BR"/>
        </a:p>
      </dgm:t>
    </dgm:pt>
    <dgm:pt modelId="{4F2ABF2A-D488-44C3-B205-14D3CA7A1B27}">
      <dgm:prSet phldrT="[Texto]"/>
      <dgm:spPr/>
      <dgm:t>
        <a:bodyPr/>
        <a:lstStyle/>
        <a:p>
          <a:pPr>
            <a:buNone/>
          </a:pPr>
          <a:r>
            <a:rPr lang="pt-BR"/>
            <a:t>IOT</a:t>
          </a:r>
          <a:endParaRPr lang="pt-BR" dirty="0"/>
        </a:p>
      </dgm:t>
    </dgm:pt>
    <dgm:pt modelId="{7084589B-AB61-4A80-8B84-2A89C35E4401}" type="parTrans" cxnId="{ACC989D0-F242-42A0-BB43-9C0699ED531F}">
      <dgm:prSet/>
      <dgm:spPr/>
      <dgm:t>
        <a:bodyPr/>
        <a:lstStyle/>
        <a:p>
          <a:endParaRPr lang="pt-BR"/>
        </a:p>
      </dgm:t>
    </dgm:pt>
    <dgm:pt modelId="{3D6F368E-84DF-45E8-B6B0-C9D5E8F4CF59}" type="sibTrans" cxnId="{ACC989D0-F242-42A0-BB43-9C0699ED531F}">
      <dgm:prSet/>
      <dgm:spPr/>
      <dgm:t>
        <a:bodyPr/>
        <a:lstStyle/>
        <a:p>
          <a:endParaRPr lang="pt-BR"/>
        </a:p>
      </dgm:t>
    </dgm:pt>
    <dgm:pt modelId="{14DB5FCC-1E7C-457D-958A-A0C33EB89209}" type="pres">
      <dgm:prSet presAssocID="{0EE520FA-7B27-4DEE-A6B5-A01F5A1C2F88}" presName="Name0" presStyleCnt="0">
        <dgm:presLayoutVars>
          <dgm:dir/>
          <dgm:resizeHandles val="exact"/>
        </dgm:presLayoutVars>
      </dgm:prSet>
      <dgm:spPr/>
    </dgm:pt>
    <dgm:pt modelId="{14A21912-7520-4164-8043-F9D60F503EC4}" type="pres">
      <dgm:prSet presAssocID="{21184EA9-A81A-45AA-B0BD-6994B5C88555}" presName="parAndChTx" presStyleLbl="node1" presStyleIdx="0" presStyleCnt="3">
        <dgm:presLayoutVars>
          <dgm:bulletEnabled val="1"/>
        </dgm:presLayoutVars>
      </dgm:prSet>
      <dgm:spPr/>
    </dgm:pt>
    <dgm:pt modelId="{7A67E949-ED96-4FFA-99BC-CC6FBB0FEFF5}" type="pres">
      <dgm:prSet presAssocID="{73AE142E-BB4D-4841-A021-09919895169F}" presName="parAndChSpace" presStyleCnt="0"/>
      <dgm:spPr/>
    </dgm:pt>
    <dgm:pt modelId="{CC4D0A10-C3EA-423D-BC4D-B96B7CC4CF60}" type="pres">
      <dgm:prSet presAssocID="{1AF113FD-81EC-47A1-8437-422251144AF1}" presName="parAndChTx" presStyleLbl="node1" presStyleIdx="1" presStyleCnt="3">
        <dgm:presLayoutVars>
          <dgm:bulletEnabled val="1"/>
        </dgm:presLayoutVars>
      </dgm:prSet>
      <dgm:spPr/>
    </dgm:pt>
    <dgm:pt modelId="{227EF843-3F4F-4519-80E4-23EB0EEAD447}" type="pres">
      <dgm:prSet presAssocID="{7364A281-809D-4F7C-AA24-8BB975A9BEF4}" presName="parAndChSpace" presStyleCnt="0"/>
      <dgm:spPr/>
    </dgm:pt>
    <dgm:pt modelId="{C19D46D3-B915-456F-9CE5-D70CCA17DE4E}" type="pres">
      <dgm:prSet presAssocID="{54C517ED-E00D-48B5-BD73-582BA53D1C70}" presName="parAndChTx" presStyleLbl="node1" presStyleIdx="2" presStyleCnt="3">
        <dgm:presLayoutVars>
          <dgm:bulletEnabled val="1"/>
        </dgm:presLayoutVars>
      </dgm:prSet>
      <dgm:spPr/>
    </dgm:pt>
  </dgm:ptLst>
  <dgm:cxnLst>
    <dgm:cxn modelId="{04B4310D-485B-4700-89E9-2E27D9AE4738}" type="presOf" srcId="{54C517ED-E00D-48B5-BD73-582BA53D1C70}" destId="{C19D46D3-B915-456F-9CE5-D70CCA17DE4E}" srcOrd="0" destOrd="0" presId="urn:microsoft.com/office/officeart/2005/8/layout/hChevron3"/>
    <dgm:cxn modelId="{A30A1017-7BFE-43AE-922E-ED3E8EF01370}" srcId="{21184EA9-A81A-45AA-B0BD-6994B5C88555}" destId="{ABDD7ECE-907A-4712-AD44-E90F5B31297B}" srcOrd="0" destOrd="0" parTransId="{F400CE0A-2B12-4365-A50F-C3A0A613D7EE}" sibTransId="{4D388B7A-DEB9-45E2-9C13-595EE17A5F25}"/>
    <dgm:cxn modelId="{B5246F1A-763C-4A00-9F03-ADD589B87301}" type="presOf" srcId="{0794C11C-DB32-42EA-92AA-5892A6EBF686}" destId="{CC4D0A10-C3EA-423D-BC4D-B96B7CC4CF60}" srcOrd="0" destOrd="1" presId="urn:microsoft.com/office/officeart/2005/8/layout/hChevron3"/>
    <dgm:cxn modelId="{5437DC1A-0D5B-4B71-8E02-ECB9F1DD009C}" type="presOf" srcId="{1AF113FD-81EC-47A1-8437-422251144AF1}" destId="{CC4D0A10-C3EA-423D-BC4D-B96B7CC4CF60}" srcOrd="0" destOrd="0" presId="urn:microsoft.com/office/officeart/2005/8/layout/hChevron3"/>
    <dgm:cxn modelId="{081CE034-FBD4-42AF-B02F-E37C8028D187}" srcId="{0EE520FA-7B27-4DEE-A6B5-A01F5A1C2F88}" destId="{1AF113FD-81EC-47A1-8437-422251144AF1}" srcOrd="1" destOrd="0" parTransId="{08C84781-B972-4102-8084-95FBD81E54B8}" sibTransId="{7364A281-809D-4F7C-AA24-8BB975A9BEF4}"/>
    <dgm:cxn modelId="{CC4FE86E-255D-439F-B59F-C45C85536EA7}" type="presOf" srcId="{ABDD7ECE-907A-4712-AD44-E90F5B31297B}" destId="{14A21912-7520-4164-8043-F9D60F503EC4}" srcOrd="0" destOrd="1" presId="urn:microsoft.com/office/officeart/2005/8/layout/hChevron3"/>
    <dgm:cxn modelId="{2326566F-7160-4C80-8D9E-0EC5AE719F1D}" srcId="{0EE520FA-7B27-4DEE-A6B5-A01F5A1C2F88}" destId="{54C517ED-E00D-48B5-BD73-582BA53D1C70}" srcOrd="2" destOrd="0" parTransId="{DBE0F805-A140-4CEE-871B-DCB61530EEA7}" sibTransId="{612C8520-05EA-42E1-8D54-B6E21C35E002}"/>
    <dgm:cxn modelId="{A8350394-C122-45ED-8539-B7C041969C3B}" type="presOf" srcId="{21184EA9-A81A-45AA-B0BD-6994B5C88555}" destId="{14A21912-7520-4164-8043-F9D60F503EC4}" srcOrd="0" destOrd="0" presId="urn:microsoft.com/office/officeart/2005/8/layout/hChevron3"/>
    <dgm:cxn modelId="{B28D0296-82AC-4CF3-80FD-F60616750972}" type="presOf" srcId="{0EE520FA-7B27-4DEE-A6B5-A01F5A1C2F88}" destId="{14DB5FCC-1E7C-457D-958A-A0C33EB89209}" srcOrd="0" destOrd="0" presId="urn:microsoft.com/office/officeart/2005/8/layout/hChevron3"/>
    <dgm:cxn modelId="{283D2EBA-C7E7-4975-9078-31B6F58E11CB}" type="presOf" srcId="{4F2ABF2A-D488-44C3-B205-14D3CA7A1B27}" destId="{14A21912-7520-4164-8043-F9D60F503EC4}" srcOrd="0" destOrd="2" presId="urn:microsoft.com/office/officeart/2005/8/layout/hChevron3"/>
    <dgm:cxn modelId="{94717EC0-94F0-4E9D-AD31-CF272912F6EE}" srcId="{1AF113FD-81EC-47A1-8437-422251144AF1}" destId="{0794C11C-DB32-42EA-92AA-5892A6EBF686}" srcOrd="0" destOrd="0" parTransId="{C998CA40-5864-4004-B365-3AA781F56054}" sibTransId="{6C2DC9F9-68F2-4EB0-A100-5FC9684D7A1F}"/>
    <dgm:cxn modelId="{ACC989D0-F242-42A0-BB43-9C0699ED531F}" srcId="{21184EA9-A81A-45AA-B0BD-6994B5C88555}" destId="{4F2ABF2A-D488-44C3-B205-14D3CA7A1B27}" srcOrd="1" destOrd="0" parTransId="{7084589B-AB61-4A80-8B84-2A89C35E4401}" sibTransId="{3D6F368E-84DF-45E8-B6B0-C9D5E8F4CF59}"/>
    <dgm:cxn modelId="{882863F6-4482-4154-8D56-A30E791E4B75}" srcId="{0EE520FA-7B27-4DEE-A6B5-A01F5A1C2F88}" destId="{21184EA9-A81A-45AA-B0BD-6994B5C88555}" srcOrd="0" destOrd="0" parTransId="{712FEAE2-6C5B-4153-9417-F093EF0A6B62}" sibTransId="{73AE142E-BB4D-4841-A021-09919895169F}"/>
    <dgm:cxn modelId="{4041AB8F-F0F3-4293-8FB1-6FBEC2E4D8E3}" type="presParOf" srcId="{14DB5FCC-1E7C-457D-958A-A0C33EB89209}" destId="{14A21912-7520-4164-8043-F9D60F503EC4}" srcOrd="0" destOrd="0" presId="urn:microsoft.com/office/officeart/2005/8/layout/hChevron3"/>
    <dgm:cxn modelId="{81848736-3D77-4B6F-A94D-2FC1F4F50E59}" type="presParOf" srcId="{14DB5FCC-1E7C-457D-958A-A0C33EB89209}" destId="{7A67E949-ED96-4FFA-99BC-CC6FBB0FEFF5}" srcOrd="1" destOrd="0" presId="urn:microsoft.com/office/officeart/2005/8/layout/hChevron3"/>
    <dgm:cxn modelId="{398EF9C9-0186-4577-B908-FCFA0D6AD01D}" type="presParOf" srcId="{14DB5FCC-1E7C-457D-958A-A0C33EB89209}" destId="{CC4D0A10-C3EA-423D-BC4D-B96B7CC4CF60}" srcOrd="2" destOrd="0" presId="urn:microsoft.com/office/officeart/2005/8/layout/hChevron3"/>
    <dgm:cxn modelId="{53DDFF4E-4BE2-4F18-933C-BE9B14702A47}" type="presParOf" srcId="{14DB5FCC-1E7C-457D-958A-A0C33EB89209}" destId="{227EF843-3F4F-4519-80E4-23EB0EEAD447}" srcOrd="3" destOrd="0" presId="urn:microsoft.com/office/officeart/2005/8/layout/hChevron3"/>
    <dgm:cxn modelId="{51BE13BB-9EC7-4601-B1AC-AB337E442FCF}" type="presParOf" srcId="{14DB5FCC-1E7C-457D-958A-A0C33EB89209}" destId="{C19D46D3-B915-456F-9CE5-D70CCA17DE4E}"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21912-7520-4164-8043-F9D60F503EC4}">
      <dsp:nvSpPr>
        <dsp:cNvPr id="0" name=""/>
        <dsp:cNvSpPr/>
      </dsp:nvSpPr>
      <dsp:spPr>
        <a:xfrm>
          <a:off x="2756" y="0"/>
          <a:ext cx="2410662" cy="569020"/>
        </a:xfrm>
        <a:prstGeom prst="homePlate">
          <a:avLst>
            <a:gd name="adj" fmla="val 25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340171" bIns="30480" numCol="1" spcCol="1270" anchor="t" anchorCtr="0">
          <a:noAutofit/>
        </a:bodyPr>
        <a:lstStyle/>
        <a:p>
          <a:pPr marL="0" lvl="0" indent="0" algn="l" defTabSz="533400">
            <a:lnSpc>
              <a:spcPct val="90000"/>
            </a:lnSpc>
            <a:spcBef>
              <a:spcPct val="0"/>
            </a:spcBef>
            <a:spcAft>
              <a:spcPct val="35000"/>
            </a:spcAft>
            <a:buNone/>
          </a:pPr>
          <a:r>
            <a:rPr lang="pt-BR" sz="1200" kern="1200" dirty="0"/>
            <a:t>Mundo Real</a:t>
          </a:r>
        </a:p>
        <a:p>
          <a:pPr marL="57150" lvl="1" indent="-57150" algn="l" defTabSz="400050">
            <a:lnSpc>
              <a:spcPct val="90000"/>
            </a:lnSpc>
            <a:spcBef>
              <a:spcPct val="0"/>
            </a:spcBef>
            <a:spcAft>
              <a:spcPct val="15000"/>
            </a:spcAft>
            <a:buNone/>
          </a:pPr>
          <a:r>
            <a:rPr lang="pt-BR" sz="900" kern="1200" dirty="0"/>
            <a:t>Coleta de Dados</a:t>
          </a:r>
        </a:p>
        <a:p>
          <a:pPr marL="57150" lvl="1" indent="-57150" algn="l" defTabSz="400050">
            <a:lnSpc>
              <a:spcPct val="90000"/>
            </a:lnSpc>
            <a:spcBef>
              <a:spcPct val="0"/>
            </a:spcBef>
            <a:spcAft>
              <a:spcPct val="15000"/>
            </a:spcAft>
            <a:buNone/>
          </a:pPr>
          <a:r>
            <a:rPr lang="pt-BR" sz="900" kern="1200" dirty="0"/>
            <a:t>IOT</a:t>
          </a:r>
        </a:p>
      </dsp:txBody>
      <dsp:txXfrm>
        <a:off x="2756" y="0"/>
        <a:ext cx="2339535" cy="569020"/>
      </dsp:txXfrm>
    </dsp:sp>
    <dsp:sp modelId="{CC4D0A10-C3EA-423D-BC4D-B96B7CC4CF60}">
      <dsp:nvSpPr>
        <dsp:cNvPr id="0" name=""/>
        <dsp:cNvSpPr/>
      </dsp:nvSpPr>
      <dsp:spPr>
        <a:xfrm>
          <a:off x="1931286" y="0"/>
          <a:ext cx="2410662" cy="569020"/>
        </a:xfrm>
        <a:prstGeom prst="chevron">
          <a:avLst>
            <a:gd name="adj" fmla="val 25000"/>
          </a:avLst>
        </a:prstGeom>
        <a:gradFill rotWithShape="0">
          <a:gsLst>
            <a:gs pos="0">
              <a:schemeClr val="accent2">
                <a:hueOff val="2340759"/>
                <a:satOff val="-2919"/>
                <a:lumOff val="686"/>
                <a:alphaOff val="0"/>
                <a:tint val="50000"/>
                <a:satMod val="300000"/>
              </a:schemeClr>
            </a:gs>
            <a:gs pos="35000">
              <a:schemeClr val="accent2">
                <a:hueOff val="2340759"/>
                <a:satOff val="-2919"/>
                <a:lumOff val="686"/>
                <a:alphaOff val="0"/>
                <a:tint val="37000"/>
                <a:satMod val="300000"/>
              </a:schemeClr>
            </a:gs>
            <a:gs pos="100000">
              <a:schemeClr val="accent2">
                <a:hueOff val="2340759"/>
                <a:satOff val="-2919"/>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85043" bIns="30480" numCol="1" spcCol="1270" anchor="t" anchorCtr="0">
          <a:noAutofit/>
        </a:bodyPr>
        <a:lstStyle/>
        <a:p>
          <a:pPr marL="0" lvl="0" indent="0" algn="l" defTabSz="533400">
            <a:lnSpc>
              <a:spcPct val="90000"/>
            </a:lnSpc>
            <a:spcBef>
              <a:spcPct val="0"/>
            </a:spcBef>
            <a:spcAft>
              <a:spcPct val="35000"/>
            </a:spcAft>
            <a:buNone/>
          </a:pPr>
          <a:r>
            <a:rPr lang="pt-BR" sz="1200" kern="1200" dirty="0"/>
            <a:t>Gêmeo Digital</a:t>
          </a:r>
        </a:p>
        <a:p>
          <a:pPr marL="57150" lvl="1" indent="-57150" algn="l" defTabSz="400050">
            <a:lnSpc>
              <a:spcPct val="90000"/>
            </a:lnSpc>
            <a:spcBef>
              <a:spcPct val="0"/>
            </a:spcBef>
            <a:spcAft>
              <a:spcPct val="15000"/>
            </a:spcAft>
            <a:buNone/>
          </a:pPr>
          <a:r>
            <a:rPr lang="pt-BR" sz="900" kern="1200" dirty="0"/>
            <a:t>Análise e Simulação</a:t>
          </a:r>
        </a:p>
      </dsp:txBody>
      <dsp:txXfrm>
        <a:off x="2073541" y="0"/>
        <a:ext cx="2126152" cy="569020"/>
      </dsp:txXfrm>
    </dsp:sp>
    <dsp:sp modelId="{C19D46D3-B915-456F-9CE5-D70CCA17DE4E}">
      <dsp:nvSpPr>
        <dsp:cNvPr id="0" name=""/>
        <dsp:cNvSpPr/>
      </dsp:nvSpPr>
      <dsp:spPr>
        <a:xfrm>
          <a:off x="3859816" y="0"/>
          <a:ext cx="2410662" cy="569020"/>
        </a:xfrm>
        <a:prstGeom prst="chevron">
          <a:avLst>
            <a:gd name="adj" fmla="val 25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85043" bIns="30480" numCol="1" spcCol="1270" anchor="ctr" anchorCtr="0">
          <a:noAutofit/>
        </a:bodyPr>
        <a:lstStyle/>
        <a:p>
          <a:pPr marL="0" lvl="0" indent="0" algn="ctr" defTabSz="533400">
            <a:lnSpc>
              <a:spcPct val="90000"/>
            </a:lnSpc>
            <a:spcBef>
              <a:spcPct val="0"/>
            </a:spcBef>
            <a:spcAft>
              <a:spcPct val="35000"/>
            </a:spcAft>
            <a:buNone/>
          </a:pPr>
          <a:r>
            <a:rPr lang="pt-BR" sz="1200" kern="1200" dirty="0"/>
            <a:t>Insights para o Mundo Real</a:t>
          </a:r>
        </a:p>
      </dsp:txBody>
      <dsp:txXfrm>
        <a:off x="4002071" y="0"/>
        <a:ext cx="2126152" cy="569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21912-7520-4164-8043-F9D60F503EC4}">
      <dsp:nvSpPr>
        <dsp:cNvPr id="0" name=""/>
        <dsp:cNvSpPr/>
      </dsp:nvSpPr>
      <dsp:spPr>
        <a:xfrm>
          <a:off x="2756" y="0"/>
          <a:ext cx="2410662" cy="569020"/>
        </a:xfrm>
        <a:prstGeom prst="homePlate">
          <a:avLst>
            <a:gd name="adj" fmla="val 25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340171" bIns="30480" numCol="1" spcCol="1270" anchor="t" anchorCtr="0">
          <a:noAutofit/>
        </a:bodyPr>
        <a:lstStyle/>
        <a:p>
          <a:pPr marL="0" lvl="0" indent="0" algn="l" defTabSz="533400">
            <a:lnSpc>
              <a:spcPct val="90000"/>
            </a:lnSpc>
            <a:spcBef>
              <a:spcPct val="0"/>
            </a:spcBef>
            <a:spcAft>
              <a:spcPct val="35000"/>
            </a:spcAft>
            <a:buNone/>
          </a:pPr>
          <a:r>
            <a:rPr lang="pt-BR" sz="1200" kern="1200" dirty="0"/>
            <a:t>Mundo Real</a:t>
          </a:r>
        </a:p>
        <a:p>
          <a:pPr marL="57150" lvl="1" indent="-57150" algn="l" defTabSz="400050">
            <a:lnSpc>
              <a:spcPct val="90000"/>
            </a:lnSpc>
            <a:spcBef>
              <a:spcPct val="0"/>
            </a:spcBef>
            <a:spcAft>
              <a:spcPct val="15000"/>
            </a:spcAft>
            <a:buNone/>
          </a:pPr>
          <a:r>
            <a:rPr lang="pt-BR" sz="900" kern="1200" dirty="0"/>
            <a:t>Coleta de Dados</a:t>
          </a:r>
        </a:p>
        <a:p>
          <a:pPr marL="57150" lvl="1" indent="-57150" algn="l" defTabSz="400050">
            <a:lnSpc>
              <a:spcPct val="90000"/>
            </a:lnSpc>
            <a:spcBef>
              <a:spcPct val="0"/>
            </a:spcBef>
            <a:spcAft>
              <a:spcPct val="15000"/>
            </a:spcAft>
            <a:buNone/>
          </a:pPr>
          <a:r>
            <a:rPr lang="pt-BR" sz="900" kern="1200"/>
            <a:t>IOT</a:t>
          </a:r>
          <a:endParaRPr lang="pt-BR" sz="900" kern="1200" dirty="0"/>
        </a:p>
      </dsp:txBody>
      <dsp:txXfrm>
        <a:off x="2756" y="0"/>
        <a:ext cx="2339535" cy="569020"/>
      </dsp:txXfrm>
    </dsp:sp>
    <dsp:sp modelId="{CC4D0A10-C3EA-423D-BC4D-B96B7CC4CF60}">
      <dsp:nvSpPr>
        <dsp:cNvPr id="0" name=""/>
        <dsp:cNvSpPr/>
      </dsp:nvSpPr>
      <dsp:spPr>
        <a:xfrm>
          <a:off x="1931286" y="0"/>
          <a:ext cx="2410662" cy="569020"/>
        </a:xfrm>
        <a:prstGeom prst="chevron">
          <a:avLst>
            <a:gd name="adj" fmla="val 25000"/>
          </a:avLst>
        </a:prstGeom>
        <a:gradFill rotWithShape="0">
          <a:gsLst>
            <a:gs pos="0">
              <a:schemeClr val="accent2">
                <a:hueOff val="2340759"/>
                <a:satOff val="-2919"/>
                <a:lumOff val="686"/>
                <a:alphaOff val="0"/>
                <a:tint val="50000"/>
                <a:satMod val="300000"/>
              </a:schemeClr>
            </a:gs>
            <a:gs pos="35000">
              <a:schemeClr val="accent2">
                <a:hueOff val="2340759"/>
                <a:satOff val="-2919"/>
                <a:lumOff val="686"/>
                <a:alphaOff val="0"/>
                <a:tint val="37000"/>
                <a:satMod val="300000"/>
              </a:schemeClr>
            </a:gs>
            <a:gs pos="100000">
              <a:schemeClr val="accent2">
                <a:hueOff val="2340759"/>
                <a:satOff val="-2919"/>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85043" bIns="30480" numCol="1" spcCol="1270" anchor="t" anchorCtr="0">
          <a:noAutofit/>
        </a:bodyPr>
        <a:lstStyle/>
        <a:p>
          <a:pPr marL="0" lvl="0" indent="0" algn="l" defTabSz="533400">
            <a:lnSpc>
              <a:spcPct val="90000"/>
            </a:lnSpc>
            <a:spcBef>
              <a:spcPct val="0"/>
            </a:spcBef>
            <a:spcAft>
              <a:spcPct val="35000"/>
            </a:spcAft>
            <a:buNone/>
          </a:pPr>
          <a:r>
            <a:rPr lang="pt-BR" sz="1200" kern="1200" dirty="0"/>
            <a:t>Gêmeo Digital</a:t>
          </a:r>
        </a:p>
        <a:p>
          <a:pPr marL="57150" lvl="1" indent="-57150" algn="l" defTabSz="400050">
            <a:lnSpc>
              <a:spcPct val="90000"/>
            </a:lnSpc>
            <a:spcBef>
              <a:spcPct val="0"/>
            </a:spcBef>
            <a:spcAft>
              <a:spcPct val="15000"/>
            </a:spcAft>
            <a:buNone/>
          </a:pPr>
          <a:r>
            <a:rPr lang="pt-BR" sz="900" kern="1200" dirty="0"/>
            <a:t>Análise e Simulação</a:t>
          </a:r>
        </a:p>
      </dsp:txBody>
      <dsp:txXfrm>
        <a:off x="2073541" y="0"/>
        <a:ext cx="2126152" cy="569020"/>
      </dsp:txXfrm>
    </dsp:sp>
    <dsp:sp modelId="{C19D46D3-B915-456F-9CE5-D70CCA17DE4E}">
      <dsp:nvSpPr>
        <dsp:cNvPr id="0" name=""/>
        <dsp:cNvSpPr/>
      </dsp:nvSpPr>
      <dsp:spPr>
        <a:xfrm>
          <a:off x="3859816" y="0"/>
          <a:ext cx="2410662" cy="569020"/>
        </a:xfrm>
        <a:prstGeom prst="chevron">
          <a:avLst>
            <a:gd name="adj" fmla="val 25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85043" bIns="30480" numCol="1" spcCol="1270" anchor="ctr" anchorCtr="0">
          <a:noAutofit/>
        </a:bodyPr>
        <a:lstStyle/>
        <a:p>
          <a:pPr marL="0" lvl="0" indent="0" algn="ctr" defTabSz="533400">
            <a:lnSpc>
              <a:spcPct val="90000"/>
            </a:lnSpc>
            <a:spcBef>
              <a:spcPct val="0"/>
            </a:spcBef>
            <a:spcAft>
              <a:spcPct val="35000"/>
            </a:spcAft>
            <a:buNone/>
          </a:pPr>
          <a:r>
            <a:rPr lang="pt-BR" sz="1200" kern="1200" dirty="0"/>
            <a:t>Insights para o Mundo Real</a:t>
          </a:r>
        </a:p>
      </dsp:txBody>
      <dsp:txXfrm>
        <a:off x="4002071" y="0"/>
        <a:ext cx="2126152" cy="56902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‹nº›</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Bom dia a todos.  </a:t>
            </a:r>
          </a:p>
          <a:p>
            <a:r>
              <a:rPr lang="pt-BR" dirty="0"/>
              <a:t>O trabalho envolve sobre Digital Twin e cidade inteligente, e foquei esse trabalho de mineração de dados na área de mobilidade ou seja simulação urbana. </a:t>
            </a:r>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3064495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núcleo do trabalho são essas três técnicas de mineração de dados.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o tráfego, usei o LOF.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a qualidade do ar, usei o Random Forest para classificar,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SMOTE para corrigir o desbalanceamento dos dados, o que foi feito com detalhes na Atividade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Maiores detalhes de cada processo pode ser visto nos trabalhos entregues das Atividades 2,3,4</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156363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buAutoNum type="arabicPeriod"/>
            </a:pPr>
            <a:r>
              <a:rPr lang="pt-BR" dirty="0"/>
              <a:t>Definição de Requisitos e Modelagem do Simulador:} A primeira fase iniciou-se com a definição dos requisitos funcionais do sistema: emular sensores de tráfego, integrar dados contextuais e transmitir os dados para um </a:t>
            </a:r>
            <a:r>
              <a:rPr lang="pt-BR" dirty="0" err="1"/>
              <a:t>backend</a:t>
            </a:r>
            <a:r>
              <a:rPr lang="pt-BR" dirty="0"/>
              <a:t>. Com base nisso, foi desenvolvido o ambiente 3D na Unity e implementados os scripts em C\# para os sensores e o `</a:t>
            </a:r>
            <a:r>
              <a:rPr lang="pt-BR" dirty="0" err="1"/>
              <a:t>RealWorldDataManager</a:t>
            </a:r>
            <a:r>
              <a:rPr lang="pt-BR" dirty="0"/>
              <a:t>`</a:t>
            </a:r>
          </a:p>
          <a:p>
            <a:pPr marL="228600" indent="-228600">
              <a:buAutoNum type="arabicPeriod"/>
            </a:pPr>
            <a:endParaRPr lang="pt-BR" dirty="0"/>
          </a:p>
          <a:p>
            <a:pPr marL="228600" indent="-228600">
              <a:buAutoNum type="arabicPeriod"/>
            </a:pPr>
            <a:r>
              <a:rPr lang="pt-BR" dirty="0"/>
              <a:t>Design e Desenvolvimento do </a:t>
            </a:r>
            <a:r>
              <a:rPr lang="pt-BR" dirty="0" err="1"/>
              <a:t>Backend</a:t>
            </a:r>
            <a:r>
              <a:rPr lang="pt-BR" dirty="0"/>
              <a:t>:} A segunda fase focou no design da arquitetura de </a:t>
            </a:r>
            <a:r>
              <a:rPr lang="pt-BR" dirty="0" err="1"/>
              <a:t>backend</a:t>
            </a:r>
            <a:r>
              <a:rPr lang="pt-BR" dirty="0"/>
              <a:t>. Isso incluiu a definição dos </a:t>
            </a:r>
            <a:r>
              <a:rPr lang="pt-BR" dirty="0" err="1"/>
              <a:t>endpoints</a:t>
            </a:r>
            <a:r>
              <a:rPr lang="pt-BR" dirty="0"/>
              <a:t> da API </a:t>
            </a:r>
            <a:r>
              <a:rPr lang="pt-BR" dirty="0" err="1"/>
              <a:t>RESTful</a:t>
            </a:r>
            <a:r>
              <a:rPr lang="pt-BR" dirty="0"/>
              <a:t>, a modelagem dos documentos JSON e o projeto do esquema de coleções no </a:t>
            </a:r>
            <a:r>
              <a:rPr lang="pt-BR" dirty="0" err="1"/>
              <a:t>MongoDB</a:t>
            </a:r>
            <a:r>
              <a:rPr lang="pt-BR" dirty="0"/>
              <a:t>. Em seguida, a API foi implementada em Node.js para receber dados via HTTP POST e </a:t>
            </a:r>
            <a:r>
              <a:rPr lang="pt-BR" dirty="0" err="1"/>
              <a:t>persistí-los</a:t>
            </a:r>
            <a:r>
              <a:rPr lang="pt-BR" dirty="0"/>
              <a:t> de forma estruturada.</a:t>
            </a:r>
          </a:p>
          <a:p>
            <a:pPr marL="228600" indent="-228600">
              <a:buAutoNum type="arabicPeriod"/>
            </a:pPr>
            <a:endParaRPr lang="pt-BR" dirty="0"/>
          </a:p>
          <a:p>
            <a:pPr marL="228600" indent="-228600">
              <a:buAutoNum type="arabicPeriod"/>
            </a:pPr>
            <a:r>
              <a:rPr lang="pt-BR" dirty="0"/>
              <a:t>Implantação e Testes de Integração:} A infraestrutura de </a:t>
            </a:r>
            <a:r>
              <a:rPr lang="pt-BR" dirty="0" err="1"/>
              <a:t>backend</a:t>
            </a:r>
            <a:r>
              <a:rPr lang="pt-BR" dirty="0"/>
              <a:t> foi implantada em um ambiente de produção (VPS </a:t>
            </a:r>
            <a:r>
              <a:rPr lang="pt-BR" dirty="0" err="1"/>
              <a:t>Contabo</a:t>
            </a:r>
            <a:r>
              <a:rPr lang="pt-BR" dirty="0"/>
              <a:t> - CPU AMD EPYC 4 Core, 8 GB RAM, 200 GB SSD com </a:t>
            </a:r>
            <a:r>
              <a:rPr lang="pt-BR" dirty="0" err="1"/>
              <a:t>AlmaLinux</a:t>
            </a:r>
            <a:r>
              <a:rPr lang="pt-BR" dirty="0"/>
              <a:t> 8.10 e CWP Pro) para simular um cenário realista. Nesta fase, foram realizados testes de integração contínuos para garantir que a comunicação entre o cliente Unity e o servidor remoto via internet ocorria de forma confiável e sem perda de dados.</a:t>
            </a:r>
          </a:p>
          <a:p>
            <a:pPr marL="228600" indent="-228600">
              <a:buAutoNum type="arabicPeriod"/>
            </a:pPr>
            <a:endParaRPr lang="pt-BR" dirty="0"/>
          </a:p>
          <a:p>
            <a:pPr marL="228600" indent="-228600">
              <a:buAutoNum type="arabicPeriod"/>
            </a:pPr>
            <a:r>
              <a:rPr lang="pt-BR" dirty="0"/>
              <a:t>Validação Funcional:} A validação do protótipo foi realizada através da execução de testes de ponta a ponta, verificando se os eventos na simulação (mudança de estado do semáforo, passagem de veículos) geravam os registros corretos no banco de dados, que por sua vez eram exibidos em uma interface web de consulta.</a:t>
            </a:r>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1997707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36EA3-1898-61B3-CAD3-AC04C863207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CAA3800-9F00-6BE2-1540-F6BDA9C643B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4C42427-A796-31C1-8961-634EB93904F5}"/>
              </a:ext>
            </a:extLst>
          </p:cNvPr>
          <p:cNvSpPr>
            <a:spLocks noGrp="1"/>
          </p:cNvSpPr>
          <p:nvPr>
            <p:ph type="body" idx="1"/>
          </p:nvPr>
        </p:nvSpPr>
        <p:spPr/>
        <p:txBody>
          <a:bodyPr/>
          <a:lstStyle/>
          <a:p>
            <a:r>
              <a:rPr lang="pt-BR" dirty="0"/>
              <a:t>Esse seria a arquitetura padrão do emulador</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Esta é a arquitetura completa do sistema. oi desenvolvido sobre uma arquitetura de microsserviços desacoplada,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Unity (cliente) só conversa com a API Node.js.</a:t>
            </a:r>
          </a:p>
          <a:p>
            <a:endParaRPr lang="pt-BR" dirty="0"/>
          </a:p>
          <a:p>
            <a:endParaRPr lang="pt-BR" dirty="0"/>
          </a:p>
          <a:p>
            <a:r>
              <a:rPr lang="pt-BR" dirty="0"/>
              <a:t>Maiores detalhes pode ser visto no artigo enviado ao IET https://digitaltwins.theiet.org/</a:t>
            </a:r>
          </a:p>
        </p:txBody>
      </p:sp>
      <p:sp>
        <p:nvSpPr>
          <p:cNvPr id="4" name="Espaço Reservado para Número de Slide 3">
            <a:extLst>
              <a:ext uri="{FF2B5EF4-FFF2-40B4-BE49-F238E27FC236}">
                <a16:creationId xmlns:a16="http://schemas.microsoft.com/office/drawing/2014/main" id="{16DC3EBB-209E-D8CA-6D05-4308CCE2CF0C}"/>
              </a:ext>
            </a:extLst>
          </p:cNvPr>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1597661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82949-B168-BC55-9BCD-67149E19A29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50D63E3-D0F5-266A-F773-EE4B4DC9111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4781828-D3C0-E103-82C1-42A1177E1F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 essa a arquitetura modificada para esse trabalho.</a:t>
            </a:r>
            <a:br>
              <a:rPr lang="pt-BR" dirty="0"/>
            </a:br>
            <a:br>
              <a:rPr lang="pt-BR" dirty="0"/>
            </a:br>
            <a:r>
              <a:rPr lang="pt-BR" dirty="0"/>
              <a:t>Esta é a arquitetura completa do sistema. oi desenvolvido sobre uma arquitetura de microsserviços desacoplada,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Unity (cliente) só conversa com a API Node.js.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O Node.js é o 'maestro': ele busca dados no </a:t>
            </a:r>
            <a:r>
              <a:rPr lang="pt-BR" dirty="0" err="1"/>
              <a:t>MongoDB</a:t>
            </a:r>
            <a:r>
              <a:rPr lang="pt-BR" dirty="0"/>
              <a:t> e, quando precisa de inteligência, ele executa um script Python, pega a resposta (JSON) e a devolve para a Unity.</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Tudo de forma assíncrona."</a:t>
            </a:r>
          </a:p>
          <a:p>
            <a:endParaRPr lang="pt-BR" dirty="0"/>
          </a:p>
          <a:p>
            <a:r>
              <a:rPr lang="pt-BR" b="1" dirty="0"/>
              <a:t>[CLIENTE (Unity)]</a:t>
            </a:r>
            <a:r>
              <a:rPr lang="pt-BR" dirty="0"/>
              <a:t> -&gt; (JSON via HTTP) -&gt; </a:t>
            </a:r>
            <a:r>
              <a:rPr lang="pt-BR" b="1" dirty="0"/>
              <a:t>[BACKEND (Node.js API)]</a:t>
            </a:r>
            <a:endParaRPr lang="pt-BR" dirty="0"/>
          </a:p>
          <a:p>
            <a:r>
              <a:rPr lang="pt-BR" b="1" dirty="0"/>
              <a:t>[BACKEND (Node.js API)]</a:t>
            </a:r>
            <a:r>
              <a:rPr lang="pt-BR" dirty="0"/>
              <a:t> &lt;-&gt; </a:t>
            </a:r>
            <a:r>
              <a:rPr lang="pt-BR" b="1" dirty="0"/>
              <a:t>[BANCO (</a:t>
            </a:r>
            <a:r>
              <a:rPr lang="pt-BR" b="1" dirty="0" err="1"/>
              <a:t>MongoDB</a:t>
            </a:r>
            <a:r>
              <a:rPr lang="pt-BR" b="1" dirty="0"/>
              <a:t>)]</a:t>
            </a:r>
            <a:r>
              <a:rPr lang="pt-BR" dirty="0"/>
              <a:t> (Para salvar/ler dados dos sensores e catálogos)</a:t>
            </a:r>
          </a:p>
          <a:p>
            <a:r>
              <a:rPr lang="pt-BR" b="1" dirty="0"/>
              <a:t>[BACKEND (Node.js API)]</a:t>
            </a:r>
            <a:r>
              <a:rPr lang="pt-BR" dirty="0"/>
              <a:t> -&gt; (Chama </a:t>
            </a:r>
            <a:r>
              <a:rPr lang="pt-BR" dirty="0" err="1"/>
              <a:t>child_process</a:t>
            </a:r>
            <a:r>
              <a:rPr lang="pt-BR" dirty="0"/>
              <a:t>) -&gt; </a:t>
            </a:r>
            <a:r>
              <a:rPr lang="pt-BR" b="1" dirty="0"/>
              <a:t>[ML (Python Scripts)]</a:t>
            </a:r>
            <a:endParaRPr lang="pt-BR" dirty="0"/>
          </a:p>
          <a:p>
            <a:r>
              <a:rPr lang="pt-BR" b="1" dirty="0"/>
              <a:t>[ML (Python Scripts)]</a:t>
            </a:r>
            <a:r>
              <a:rPr lang="pt-BR" dirty="0"/>
              <a:t> -&gt; (Lê/Salva .</a:t>
            </a:r>
            <a:r>
              <a:rPr lang="pt-BR" dirty="0" err="1"/>
              <a:t>joblib</a:t>
            </a:r>
            <a:r>
              <a:rPr lang="pt-BR" dirty="0"/>
              <a:t>) -&gt; </a:t>
            </a:r>
            <a:r>
              <a:rPr lang="pt-BR" b="1" dirty="0"/>
              <a:t>[Modelos Treinados]</a:t>
            </a:r>
            <a:endParaRPr lang="pt-BR" dirty="0"/>
          </a:p>
          <a:p>
            <a:endParaRPr lang="pt-BR" dirty="0"/>
          </a:p>
        </p:txBody>
      </p:sp>
      <p:sp>
        <p:nvSpPr>
          <p:cNvPr id="4" name="Espaço Reservado para Número de Slide 3">
            <a:extLst>
              <a:ext uri="{FF2B5EF4-FFF2-40B4-BE49-F238E27FC236}">
                <a16:creationId xmlns:a16="http://schemas.microsoft.com/office/drawing/2014/main" id="{965B63E6-FC91-5B5D-38F9-D992F2F295D2}"/>
              </a:ext>
            </a:extLst>
          </p:cNvPr>
          <p:cNvSpPr>
            <a:spLocks noGrp="1"/>
          </p:cNvSpPr>
          <p:nvPr>
            <p:ph type="sldNum" sz="quarter" idx="5"/>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3845252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metodologia foi dividida em três pipelines de dados.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Este fluxograma, por exemplo, mostra o pipeline da Qualidade do Ar: </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226538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Fluxo 2: Pipeline Outlier (Tráfego)</a:t>
            </a:r>
          </a:p>
          <a:p>
            <a:r>
              <a:rPr lang="pt-BR" dirty="0"/>
              <a:t>Unity (</a:t>
            </a:r>
            <a:r>
              <a:rPr lang="pt-BR" dirty="0" err="1"/>
              <a:t>VehicleCounterSensor</a:t>
            </a:r>
            <a:r>
              <a:rPr lang="pt-BR" dirty="0"/>
              <a:t>) gera dados (Contagem, Tempo) e salva no Mongo.</a:t>
            </a:r>
          </a:p>
          <a:p>
            <a:r>
              <a:rPr lang="pt-BR" dirty="0"/>
              <a:t>Usuário clica em "Treinar Outlier".</a:t>
            </a:r>
          </a:p>
          <a:p>
            <a:r>
              <a:rPr lang="pt-BR" dirty="0"/>
              <a:t>API (/ml/</a:t>
            </a:r>
            <a:r>
              <a:rPr lang="pt-BR" dirty="0" err="1"/>
              <a:t>train</a:t>
            </a:r>
            <a:r>
              <a:rPr lang="pt-BR" dirty="0"/>
              <a:t>/outlier) chama o train_outlier_model.py.</a:t>
            </a:r>
          </a:p>
          <a:p>
            <a:r>
              <a:rPr lang="pt-BR" dirty="0"/>
              <a:t>Script Python treina (LOF) e salva o </a:t>
            </a:r>
            <a:r>
              <a:rPr lang="pt-BR" dirty="0" err="1"/>
              <a:t>lof_model.joblib</a:t>
            </a:r>
            <a:r>
              <a:rPr lang="pt-BR" dirty="0"/>
              <a:t>.</a:t>
            </a:r>
          </a:p>
          <a:p>
            <a:r>
              <a:rPr lang="pt-BR" dirty="0"/>
              <a:t>Unity (Sensor) chama a API (/ml/</a:t>
            </a:r>
            <a:r>
              <a:rPr lang="pt-BR" dirty="0" err="1"/>
              <a:t>predict</a:t>
            </a:r>
            <a:r>
              <a:rPr lang="pt-BR" dirty="0"/>
              <a:t>/outlier) em tempo real.</a:t>
            </a:r>
          </a:p>
          <a:p>
            <a:r>
              <a:rPr lang="pt-BR" dirty="0"/>
              <a:t>API chama predict_outlier.py (que usa o .</a:t>
            </a:r>
            <a:r>
              <a:rPr lang="pt-BR" dirty="0" err="1"/>
              <a:t>joblib</a:t>
            </a:r>
            <a:r>
              <a:rPr lang="pt-BR" dirty="0"/>
              <a:t>) e retorna a predição.</a:t>
            </a:r>
          </a:p>
          <a:p>
            <a:r>
              <a:rPr lang="pt-BR" dirty="0"/>
              <a:t>Unity (</a:t>
            </a:r>
            <a:r>
              <a:rPr lang="pt-BR" dirty="0" err="1"/>
              <a:t>IncidentManager</a:t>
            </a:r>
            <a:r>
              <a:rPr lang="pt-BR" dirty="0"/>
              <a:t>) instancia o "</a:t>
            </a:r>
            <a:r>
              <a:rPr lang="pt-BR" dirty="0" err="1"/>
              <a:t>prefab</a:t>
            </a:r>
            <a:r>
              <a:rPr lang="pt-BR" dirty="0"/>
              <a:t>" de incidente.</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2372006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46850-1364-61EA-C90A-9647044BB72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DF234FC-6F11-F56E-4DC7-E268CE35A6D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FF05D11-3B49-ED26-1C18-061F799FC6A1}"/>
              </a:ext>
            </a:extLst>
          </p:cNvPr>
          <p:cNvSpPr>
            <a:spLocks noGrp="1"/>
          </p:cNvSpPr>
          <p:nvPr>
            <p:ph type="body" idx="1"/>
          </p:nvPr>
        </p:nvSpPr>
        <p:spPr/>
        <p:txBody>
          <a:bodyPr/>
          <a:lstStyle/>
          <a:p>
            <a:r>
              <a:rPr lang="pt-BR" b="1" dirty="0"/>
              <a:t>Fluxo 3: Pipeline Qualidade do Ar (</a:t>
            </a:r>
            <a:r>
              <a:rPr lang="pt-BR" b="1" dirty="0" err="1"/>
              <a:t>Qualar</a:t>
            </a:r>
            <a:r>
              <a:rPr lang="pt-BR" b="1" dirty="0"/>
              <a:t>)</a:t>
            </a:r>
          </a:p>
          <a:p>
            <a:r>
              <a:rPr lang="pt-BR" dirty="0"/>
              <a:t>Usuário clica em "Importar" (no painel </a:t>
            </a:r>
            <a:r>
              <a:rPr lang="pt-BR" dirty="0" err="1"/>
              <a:t>Qualar</a:t>
            </a:r>
            <a:r>
              <a:rPr lang="pt-BR" dirty="0"/>
              <a:t>).</a:t>
            </a:r>
          </a:p>
          <a:p>
            <a:r>
              <a:rPr lang="pt-BR" dirty="0"/>
              <a:t>API (/api/</a:t>
            </a:r>
            <a:r>
              <a:rPr lang="pt-BR" dirty="0" err="1"/>
              <a:t>import</a:t>
            </a:r>
            <a:r>
              <a:rPr lang="pt-BR" dirty="0"/>
              <a:t>/</a:t>
            </a:r>
            <a:r>
              <a:rPr lang="pt-BR" dirty="0" err="1"/>
              <a:t>qualar</a:t>
            </a:r>
            <a:r>
              <a:rPr lang="pt-BR" dirty="0"/>
              <a:t>) chama o script qualar_importer.py.</a:t>
            </a:r>
          </a:p>
          <a:p>
            <a:r>
              <a:rPr lang="pt-BR" dirty="0"/>
              <a:t>Script Python lê o CSV e salva os dados no Mongo.</a:t>
            </a:r>
          </a:p>
          <a:p>
            <a:r>
              <a:rPr lang="pt-BR" dirty="0"/>
              <a:t>Usuário clica em "Treinar Modelo".</a:t>
            </a:r>
          </a:p>
          <a:p>
            <a:r>
              <a:rPr lang="pt-BR" dirty="0"/>
              <a:t>API (/ml/</a:t>
            </a:r>
            <a:r>
              <a:rPr lang="pt-BR" dirty="0" err="1"/>
              <a:t>train</a:t>
            </a:r>
            <a:r>
              <a:rPr lang="pt-BR" dirty="0"/>
              <a:t>/</a:t>
            </a:r>
            <a:r>
              <a:rPr lang="pt-BR" dirty="0" err="1"/>
              <a:t>airquality</a:t>
            </a:r>
            <a:r>
              <a:rPr lang="pt-BR" dirty="0"/>
              <a:t>) chama o train_air_quality_model.py.</a:t>
            </a:r>
          </a:p>
          <a:p>
            <a:r>
              <a:rPr lang="pt-BR" dirty="0"/>
              <a:t>Script Python treina (SMOTE, RF) e salva o .</a:t>
            </a:r>
            <a:r>
              <a:rPr lang="pt-BR" dirty="0" err="1"/>
              <a:t>joblib</a:t>
            </a:r>
            <a:r>
              <a:rPr lang="pt-BR" dirty="0"/>
              <a:t>.</a:t>
            </a:r>
          </a:p>
          <a:p>
            <a:r>
              <a:rPr lang="pt-BR" dirty="0"/>
              <a:t>Unity (</a:t>
            </a:r>
            <a:r>
              <a:rPr lang="pt-BR" dirty="0" err="1"/>
              <a:t>SimulationClock</a:t>
            </a:r>
            <a:r>
              <a:rPr lang="pt-BR" dirty="0"/>
              <a:t>) chama a API (/ml/</a:t>
            </a:r>
            <a:r>
              <a:rPr lang="pt-BR" dirty="0" err="1"/>
              <a:t>predict</a:t>
            </a:r>
            <a:r>
              <a:rPr lang="pt-BR" dirty="0"/>
              <a:t>/</a:t>
            </a:r>
            <a:r>
              <a:rPr lang="pt-BR" dirty="0" err="1"/>
              <a:t>airquality</a:t>
            </a:r>
            <a:r>
              <a:rPr lang="pt-BR" dirty="0"/>
              <a:t>).</a:t>
            </a:r>
          </a:p>
          <a:p>
            <a:r>
              <a:rPr lang="pt-BR" dirty="0"/>
              <a:t>API chama o predict_air_quality.py e retorna a predição.</a:t>
            </a:r>
          </a:p>
          <a:p>
            <a:r>
              <a:rPr lang="pt-BR" dirty="0"/>
              <a:t>Unity (UI Manager) atualiza o texto na tela.</a:t>
            </a:r>
          </a:p>
          <a:p>
            <a:endParaRPr lang="pt-BR" dirty="0"/>
          </a:p>
        </p:txBody>
      </p:sp>
      <p:sp>
        <p:nvSpPr>
          <p:cNvPr id="4" name="Espaço Reservado para Número de Slide 3">
            <a:extLst>
              <a:ext uri="{FF2B5EF4-FFF2-40B4-BE49-F238E27FC236}">
                <a16:creationId xmlns:a16="http://schemas.microsoft.com/office/drawing/2014/main" id="{590C813D-C9C2-6CDD-17A1-985F467C7F3E}"/>
              </a:ext>
            </a:extLst>
          </p:cNvPr>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2153168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primeiro resultado foi o Replay de Clima.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desafio eram os dados massivos. A solução foi um catálogo </a:t>
            </a:r>
            <a:r>
              <a:rPr lang="pt-BR" dirty="0" err="1"/>
              <a:t>sob-demanda</a:t>
            </a: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veremos na demo, a UI filtra anos e regiões instantaneamente, e o sistema só baixa o dado quando o usuário pede.</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17</a:t>
            </a:fld>
            <a:endParaRPr lang="en-US"/>
          </a:p>
        </p:txBody>
      </p:sp>
    </p:spTree>
    <p:extLst>
      <p:ext uri="{BB962C8B-B14F-4D97-AF65-F5344CB8AC3E}">
        <p14:creationId xmlns:p14="http://schemas.microsoft.com/office/powerpoint/2010/main" val="2727073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a Atividade 3, o objetivo era detectar outliers no tráfego. Eu treinei o modelo com dados normais e, para testar, forcei uma anomalia. O resultado foi que o sistema identificou o carro parado e criou um incidente visual na simulação.</a:t>
            </a:r>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206216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77D80-7F52-2A49-0013-258ABEE4A12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F732EB8-FC5E-C346-F0AA-D9004DF41E9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3A1C50B-ADE0-61BC-0C64-43A46DE8C603}"/>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is_outlier_zscore</a:t>
            </a:r>
            <a:r>
              <a:rPr lang="en-US" sz="1200" kern="1200" dirty="0">
                <a:solidFill>
                  <a:schemeClr val="tx1"/>
                </a:solidFill>
                <a:effectLst/>
                <a:latin typeface="+mn-lt"/>
                <a:ea typeface="+mn-ea"/>
                <a:cs typeface="+mn-cs"/>
              </a:rPr>
              <a:t>": false, "_</a:t>
            </a:r>
            <a:r>
              <a:rPr lang="en-US" sz="1200" kern="1200" dirty="0" err="1">
                <a:solidFill>
                  <a:schemeClr val="tx1"/>
                </a:solidFill>
                <a:effectLst/>
                <a:latin typeface="+mn-lt"/>
                <a:ea typeface="+mn-ea"/>
                <a:cs typeface="+mn-cs"/>
              </a:rPr>
              <a:t>outlier_lof</a:t>
            </a:r>
            <a:r>
              <a:rPr lang="en-US" sz="1200" kern="1200" dirty="0">
                <a:solidFill>
                  <a:schemeClr val="tx1"/>
                </a:solidFill>
                <a:effectLst/>
                <a:latin typeface="+mn-lt"/>
                <a:ea typeface="+mn-ea"/>
                <a:cs typeface="+mn-cs"/>
              </a:rPr>
              <a:t>": false, "</a:t>
            </a:r>
            <a:r>
              <a:rPr lang="en-US" sz="1200" kern="1200" dirty="0" err="1">
                <a:solidFill>
                  <a:schemeClr val="tx1"/>
                </a:solidFill>
                <a:effectLst/>
                <a:latin typeface="+mn-lt"/>
                <a:ea typeface="+mn-ea"/>
                <a:cs typeface="+mn-cs"/>
              </a:rPr>
              <a:t>z_scores</a:t>
            </a:r>
            <a:r>
              <a:rPr lang="en-US" sz="1200" kern="1200" dirty="0">
                <a:solidFill>
                  <a:schemeClr val="tx1"/>
                </a:solidFill>
                <a:effectLst/>
                <a:latin typeface="+mn-lt"/>
                <a:ea typeface="+mn-ea"/>
                <a:cs typeface="+mn-cs"/>
              </a:rPr>
              <a:t>": [1.3597793938724034, 8340237003263808, 0.0], "</a:t>
            </a:r>
            <a:r>
              <a:rPr lang="en-US" sz="1200" kern="1200" dirty="0" err="1">
                <a:solidFill>
                  <a:schemeClr val="tx1"/>
                </a:solidFill>
                <a:effectLst/>
                <a:latin typeface="+mn-lt"/>
                <a:ea typeface="+mn-ea"/>
                <a:cs typeface="+mn-cs"/>
              </a:rPr>
              <a:t>lof_score</a:t>
            </a:r>
            <a:r>
              <a:rPr lang="en-US" sz="1200" kern="1200" dirty="0">
                <a:solidFill>
                  <a:schemeClr val="tx1"/>
                </a:solidFill>
                <a:effectLst/>
                <a:latin typeface="+mn-lt"/>
                <a:ea typeface="+mn-ea"/>
                <a:cs typeface="+mn-cs"/>
              </a:rPr>
              <a:t>": -1.009277991324839 "</a:t>
            </a:r>
            <a:r>
              <a:rPr lang="en-US" sz="1200" kern="1200" dirty="0" err="1">
                <a:solidFill>
                  <a:schemeClr val="tx1"/>
                </a:solidFill>
                <a:effectLst/>
                <a:latin typeface="+mn-lt"/>
                <a:ea typeface="+mn-ea"/>
                <a:cs typeface="+mn-cs"/>
              </a:rPr>
              <a:t>z_score_threshold</a:t>
            </a:r>
            <a:r>
              <a:rPr lang="en-US" sz="1200" kern="1200" dirty="0">
                <a:solidFill>
                  <a:schemeClr val="tx1"/>
                </a:solidFill>
                <a:effectLst/>
                <a:latin typeface="+mn-lt"/>
                <a:ea typeface="+mn-ea"/>
                <a:cs typeface="+mn-cs"/>
              </a:rPr>
              <a:t>": 3.0}</a:t>
            </a:r>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Vamos quebrar esse JSON item por item:</a:t>
            </a:r>
          </a:p>
          <a:p>
            <a:pPr lvl="0"/>
            <a:r>
              <a:rPr lang="pt-BR" sz="1200" b="1" kern="1200" dirty="0">
                <a:solidFill>
                  <a:schemeClr val="tx1"/>
                </a:solidFill>
                <a:effectLst/>
                <a:latin typeface="+mn-lt"/>
                <a:ea typeface="+mn-ea"/>
                <a:cs typeface="+mn-cs"/>
              </a:rPr>
              <a:t>"</a:t>
            </a:r>
            <a:r>
              <a:rPr lang="pt-BR" sz="1200" b="1" kern="1200" dirty="0" err="1">
                <a:solidFill>
                  <a:schemeClr val="tx1"/>
                </a:solidFill>
                <a:effectLst/>
                <a:latin typeface="+mn-lt"/>
                <a:ea typeface="+mn-ea"/>
                <a:cs typeface="+mn-cs"/>
              </a:rPr>
              <a:t>is_outlier_zscore</a:t>
            </a:r>
            <a:r>
              <a:rPr lang="pt-BR" sz="1200" b="1" kern="1200" dirty="0">
                <a:solidFill>
                  <a:schemeClr val="tx1"/>
                </a:solidFill>
                <a:effectLst/>
                <a:latin typeface="+mn-lt"/>
                <a:ea typeface="+mn-ea"/>
                <a:cs typeface="+mn-cs"/>
              </a:rPr>
              <a:t>": false</a:t>
            </a:r>
            <a:endParaRPr lang="pt-BR" sz="1200" kern="1200" dirty="0">
              <a:solidFill>
                <a:schemeClr val="tx1"/>
              </a:solidFill>
              <a:effectLst/>
              <a:latin typeface="+mn-lt"/>
              <a:ea typeface="+mn-ea"/>
              <a:cs typeface="+mn-cs"/>
            </a:endParaRPr>
          </a:p>
          <a:p>
            <a:pPr lvl="1"/>
            <a:r>
              <a:rPr lang="pt-BR" sz="1200" b="1" kern="1200" dirty="0">
                <a:solidFill>
                  <a:schemeClr val="tx1"/>
                </a:solidFill>
                <a:effectLst/>
                <a:latin typeface="+mn-lt"/>
                <a:ea typeface="+mn-ea"/>
                <a:cs typeface="+mn-cs"/>
              </a:rPr>
              <a:t>O que é:</a:t>
            </a:r>
            <a:r>
              <a:rPr lang="pt-BR" sz="1200" kern="1200" dirty="0">
                <a:solidFill>
                  <a:schemeClr val="tx1"/>
                </a:solidFill>
                <a:effectLst/>
                <a:latin typeface="+mn-lt"/>
                <a:ea typeface="+mn-ea"/>
                <a:cs typeface="+mn-cs"/>
              </a:rPr>
              <a:t> A resposta final (Verdadeiro/Falso) do modelo </a:t>
            </a:r>
            <a:r>
              <a:rPr lang="pt-BR" sz="1200" b="1" kern="1200" dirty="0">
                <a:solidFill>
                  <a:schemeClr val="tx1"/>
                </a:solidFill>
                <a:effectLst/>
                <a:latin typeface="+mn-lt"/>
                <a:ea typeface="+mn-ea"/>
                <a:cs typeface="+mn-cs"/>
              </a:rPr>
              <a:t>Z-Score</a:t>
            </a:r>
            <a:r>
              <a:rPr lang="pt-BR" sz="1200" kern="1200" dirty="0">
                <a:solidFill>
                  <a:schemeClr val="tx1"/>
                </a:solidFill>
                <a:effectLst/>
                <a:latin typeface="+mn-lt"/>
                <a:ea typeface="+mn-ea"/>
                <a:cs typeface="+mn-cs"/>
              </a:rPr>
              <a:t>.</a:t>
            </a:r>
          </a:p>
          <a:p>
            <a:pPr lvl="1"/>
            <a:r>
              <a:rPr lang="pt-BR" sz="1200" b="1" kern="1200" dirty="0">
                <a:solidFill>
                  <a:schemeClr val="tx1"/>
                </a:solidFill>
                <a:effectLst/>
                <a:latin typeface="+mn-lt"/>
                <a:ea typeface="+mn-ea"/>
                <a:cs typeface="+mn-cs"/>
              </a:rPr>
              <a:t>O que diz:</a:t>
            </a:r>
            <a:r>
              <a:rPr lang="pt-BR" sz="1200" kern="1200" dirty="0">
                <a:solidFill>
                  <a:schemeClr val="tx1"/>
                </a:solidFill>
                <a:effectLst/>
                <a:latin typeface="+mn-lt"/>
                <a:ea typeface="+mn-ea"/>
                <a:cs typeface="+mn-cs"/>
              </a:rPr>
              <a:t> Diz que o Z-Score achou que o dado era </a:t>
            </a:r>
            <a:r>
              <a:rPr lang="pt-BR" sz="1200" b="1" kern="1200" dirty="0">
                <a:solidFill>
                  <a:schemeClr val="tx1"/>
                </a:solidFill>
                <a:effectLst/>
                <a:latin typeface="+mn-lt"/>
                <a:ea typeface="+mn-ea"/>
                <a:cs typeface="+mn-cs"/>
              </a:rPr>
              <a:t>normal</a:t>
            </a:r>
            <a:r>
              <a:rPr lang="pt-BR" sz="1200" kern="1200" dirty="0">
                <a:solidFill>
                  <a:schemeClr val="tx1"/>
                </a:solidFill>
                <a:effectLst/>
                <a:latin typeface="+mn-lt"/>
                <a:ea typeface="+mn-ea"/>
                <a:cs typeface="+mn-cs"/>
              </a:rPr>
              <a:t>.</a:t>
            </a:r>
          </a:p>
          <a:p>
            <a:pPr lvl="1"/>
            <a:r>
              <a:rPr lang="pt-BR" sz="1200" b="1" kern="1200" dirty="0">
                <a:solidFill>
                  <a:schemeClr val="tx1"/>
                </a:solidFill>
                <a:effectLst/>
                <a:latin typeface="+mn-lt"/>
                <a:ea typeface="+mn-ea"/>
                <a:cs typeface="+mn-cs"/>
              </a:rPr>
              <a:t>Observação Importante:</a:t>
            </a:r>
            <a:r>
              <a:rPr lang="pt-BR" sz="1200" kern="1200" dirty="0">
                <a:solidFill>
                  <a:schemeClr val="tx1"/>
                </a:solidFill>
                <a:effectLst/>
                <a:latin typeface="+mn-lt"/>
                <a:ea typeface="+mn-ea"/>
                <a:cs typeface="+mn-cs"/>
              </a:rPr>
              <a:t> Como vimos antes, este texto false está </a:t>
            </a:r>
            <a:r>
              <a:rPr lang="pt-BR" sz="1200" b="1" kern="1200" dirty="0">
                <a:solidFill>
                  <a:schemeClr val="tx1"/>
                </a:solidFill>
                <a:effectLst/>
                <a:latin typeface="+mn-lt"/>
                <a:ea typeface="+mn-ea"/>
                <a:cs typeface="+mn-cs"/>
              </a:rPr>
              <a:t>errado</a:t>
            </a:r>
            <a:r>
              <a:rPr lang="pt-BR" sz="1200" kern="1200" dirty="0">
                <a:solidFill>
                  <a:schemeClr val="tx1"/>
                </a:solidFill>
                <a:effectLst/>
                <a:latin typeface="+mn-lt"/>
                <a:ea typeface="+mn-ea"/>
                <a:cs typeface="+mn-cs"/>
              </a:rPr>
              <a:t> e contradiz os números. O script predict_outlier.py deveria ter dito </a:t>
            </a:r>
            <a:r>
              <a:rPr lang="pt-BR" sz="1200" kern="1200" dirty="0" err="1">
                <a:solidFill>
                  <a:schemeClr val="tx1"/>
                </a:solidFill>
                <a:effectLst/>
                <a:latin typeface="+mn-lt"/>
                <a:ea typeface="+mn-ea"/>
                <a:cs typeface="+mn-cs"/>
              </a:rPr>
              <a:t>true</a:t>
            </a:r>
            <a:r>
              <a:rPr lang="pt-BR" sz="1200" kern="1200" dirty="0">
                <a:solidFill>
                  <a:schemeClr val="tx1"/>
                </a:solidFill>
                <a:effectLst/>
                <a:latin typeface="+mn-lt"/>
                <a:ea typeface="+mn-ea"/>
                <a:cs typeface="+mn-cs"/>
              </a:rPr>
              <a:t> por causa do número gigante na lista de </a:t>
            </a:r>
            <a:r>
              <a:rPr lang="pt-BR" sz="1200" kern="1200" dirty="0" err="1">
                <a:solidFill>
                  <a:schemeClr val="tx1"/>
                </a:solidFill>
                <a:effectLst/>
                <a:latin typeface="+mn-lt"/>
                <a:ea typeface="+mn-ea"/>
                <a:cs typeface="+mn-cs"/>
              </a:rPr>
              <a:t>z_scores</a:t>
            </a:r>
            <a:r>
              <a:rPr lang="pt-BR" sz="1200" kern="1200" dirty="0">
                <a:solidFill>
                  <a:schemeClr val="tx1"/>
                </a:solidFill>
                <a:effectLst/>
                <a:latin typeface="+mn-lt"/>
                <a:ea typeface="+mn-ea"/>
                <a:cs typeface="+mn-cs"/>
              </a:rPr>
              <a:t>.</a:t>
            </a:r>
          </a:p>
          <a:p>
            <a:pPr lvl="0"/>
            <a:r>
              <a:rPr lang="pt-BR" sz="1200" b="1" kern="1200" dirty="0">
                <a:solidFill>
                  <a:schemeClr val="tx1"/>
                </a:solidFill>
                <a:effectLst/>
                <a:latin typeface="+mn-lt"/>
                <a:ea typeface="+mn-ea"/>
                <a:cs typeface="+mn-cs"/>
              </a:rPr>
              <a:t>"_</a:t>
            </a:r>
            <a:r>
              <a:rPr lang="pt-BR" sz="1200" b="1" kern="1200" dirty="0" err="1">
                <a:solidFill>
                  <a:schemeClr val="tx1"/>
                </a:solidFill>
                <a:effectLst/>
                <a:latin typeface="+mn-lt"/>
                <a:ea typeface="+mn-ea"/>
                <a:cs typeface="+mn-cs"/>
              </a:rPr>
              <a:t>outlier_lof</a:t>
            </a:r>
            <a:r>
              <a:rPr lang="pt-BR" sz="1200" b="1" kern="1200" dirty="0">
                <a:solidFill>
                  <a:schemeClr val="tx1"/>
                </a:solidFill>
                <a:effectLst/>
                <a:latin typeface="+mn-lt"/>
                <a:ea typeface="+mn-ea"/>
                <a:cs typeface="+mn-cs"/>
              </a:rPr>
              <a:t>": false</a:t>
            </a:r>
            <a:endParaRPr lang="pt-BR" sz="1200" kern="1200" dirty="0">
              <a:solidFill>
                <a:schemeClr val="tx1"/>
              </a:solidFill>
              <a:effectLst/>
              <a:latin typeface="+mn-lt"/>
              <a:ea typeface="+mn-ea"/>
              <a:cs typeface="+mn-cs"/>
            </a:endParaRPr>
          </a:p>
          <a:p>
            <a:pPr lvl="1"/>
            <a:r>
              <a:rPr lang="pt-BR" sz="1200" b="1" kern="1200" dirty="0">
                <a:solidFill>
                  <a:schemeClr val="tx1"/>
                </a:solidFill>
                <a:effectLst/>
                <a:latin typeface="+mn-lt"/>
                <a:ea typeface="+mn-ea"/>
                <a:cs typeface="+mn-cs"/>
              </a:rPr>
              <a:t>O que é:</a:t>
            </a:r>
            <a:r>
              <a:rPr lang="pt-BR" sz="1200" kern="1200" dirty="0">
                <a:solidFill>
                  <a:schemeClr val="tx1"/>
                </a:solidFill>
                <a:effectLst/>
                <a:latin typeface="+mn-lt"/>
                <a:ea typeface="+mn-ea"/>
                <a:cs typeface="+mn-cs"/>
              </a:rPr>
              <a:t> A resposta final (Verdadeiro/Falso) do modelo </a:t>
            </a:r>
            <a:r>
              <a:rPr lang="pt-BR" sz="1200" b="1" kern="1200" dirty="0">
                <a:solidFill>
                  <a:schemeClr val="tx1"/>
                </a:solidFill>
                <a:effectLst/>
                <a:latin typeface="+mn-lt"/>
                <a:ea typeface="+mn-ea"/>
                <a:cs typeface="+mn-cs"/>
              </a:rPr>
              <a:t>LOF</a:t>
            </a:r>
            <a:r>
              <a:rPr lang="pt-BR" sz="1200" kern="1200" dirty="0">
                <a:solidFill>
                  <a:schemeClr val="tx1"/>
                </a:solidFill>
                <a:effectLst/>
                <a:latin typeface="+mn-lt"/>
                <a:ea typeface="+mn-ea"/>
                <a:cs typeface="+mn-cs"/>
              </a:rPr>
              <a:t>.</a:t>
            </a:r>
          </a:p>
          <a:p>
            <a:pPr lvl="1"/>
            <a:r>
              <a:rPr lang="pt-BR" sz="1200" b="1" kern="1200" dirty="0">
                <a:solidFill>
                  <a:schemeClr val="tx1"/>
                </a:solidFill>
                <a:effectLst/>
                <a:latin typeface="+mn-lt"/>
                <a:ea typeface="+mn-ea"/>
                <a:cs typeface="+mn-cs"/>
              </a:rPr>
              <a:t>O que diz:</a:t>
            </a:r>
            <a:r>
              <a:rPr lang="pt-BR" sz="1200" kern="1200" dirty="0">
                <a:solidFill>
                  <a:schemeClr val="tx1"/>
                </a:solidFill>
                <a:effectLst/>
                <a:latin typeface="+mn-lt"/>
                <a:ea typeface="+mn-ea"/>
                <a:cs typeface="+mn-cs"/>
              </a:rPr>
              <a:t> Diz que o LOF achou que o dado era </a:t>
            </a:r>
            <a:r>
              <a:rPr lang="pt-BR" sz="1200" b="1" kern="1200" dirty="0">
                <a:solidFill>
                  <a:schemeClr val="tx1"/>
                </a:solidFill>
                <a:effectLst/>
                <a:latin typeface="+mn-lt"/>
                <a:ea typeface="+mn-ea"/>
                <a:cs typeface="+mn-cs"/>
              </a:rPr>
              <a:t>normal</a:t>
            </a:r>
            <a:r>
              <a:rPr lang="pt-BR" sz="1200" kern="1200" dirty="0">
                <a:solidFill>
                  <a:schemeClr val="tx1"/>
                </a:solidFill>
                <a:effectLst/>
                <a:latin typeface="+mn-lt"/>
                <a:ea typeface="+mn-ea"/>
                <a:cs typeface="+mn-cs"/>
              </a:rPr>
              <a:t>. (Isso está correto, pois o </a:t>
            </a:r>
            <a:r>
              <a:rPr lang="pt-BR" sz="1200" kern="1200" dirty="0" err="1">
                <a:solidFill>
                  <a:schemeClr val="tx1"/>
                </a:solidFill>
                <a:effectLst/>
                <a:latin typeface="+mn-lt"/>
                <a:ea typeface="+mn-ea"/>
                <a:cs typeface="+mn-cs"/>
              </a:rPr>
              <a:t>lof_score</a:t>
            </a:r>
            <a:r>
              <a:rPr lang="pt-BR" sz="1200" kern="1200" dirty="0">
                <a:solidFill>
                  <a:schemeClr val="tx1"/>
                </a:solidFill>
                <a:effectLst/>
                <a:latin typeface="+mn-lt"/>
                <a:ea typeface="+mn-ea"/>
                <a:cs typeface="+mn-cs"/>
              </a:rPr>
              <a:t> é -1.009).</a:t>
            </a:r>
          </a:p>
          <a:p>
            <a:pPr lvl="0"/>
            <a:r>
              <a:rPr lang="pt-BR" sz="1200" b="1" kern="1200" dirty="0">
                <a:solidFill>
                  <a:schemeClr val="tx1"/>
                </a:solidFill>
                <a:effectLst/>
                <a:latin typeface="+mn-lt"/>
                <a:ea typeface="+mn-ea"/>
                <a:cs typeface="+mn-cs"/>
              </a:rPr>
              <a:t>"</a:t>
            </a:r>
            <a:r>
              <a:rPr lang="pt-BR" sz="1200" b="1" kern="1200" dirty="0" err="1">
                <a:solidFill>
                  <a:schemeClr val="tx1"/>
                </a:solidFill>
                <a:effectLst/>
                <a:latin typeface="+mn-lt"/>
                <a:ea typeface="+mn-ea"/>
                <a:cs typeface="+mn-cs"/>
              </a:rPr>
              <a:t>z_scores</a:t>
            </a:r>
            <a:r>
              <a:rPr lang="pt-BR" sz="1200" b="1" kern="1200" dirty="0">
                <a:solidFill>
                  <a:schemeClr val="tx1"/>
                </a:solidFill>
                <a:effectLst/>
                <a:latin typeface="+mn-lt"/>
                <a:ea typeface="+mn-ea"/>
                <a:cs typeface="+mn-cs"/>
              </a:rPr>
              <a:t>": [1.359..., 8340237003263808, 0.0]</a:t>
            </a:r>
            <a:endParaRPr lang="pt-BR" sz="1200" kern="1200" dirty="0">
              <a:solidFill>
                <a:schemeClr val="tx1"/>
              </a:solidFill>
              <a:effectLst/>
              <a:latin typeface="+mn-lt"/>
              <a:ea typeface="+mn-ea"/>
              <a:cs typeface="+mn-cs"/>
            </a:endParaRPr>
          </a:p>
          <a:p>
            <a:pPr lvl="1"/>
            <a:r>
              <a:rPr lang="pt-BR" sz="1200" b="1" kern="1200" dirty="0">
                <a:solidFill>
                  <a:schemeClr val="tx1"/>
                </a:solidFill>
                <a:effectLst/>
                <a:latin typeface="+mn-lt"/>
                <a:ea typeface="+mn-ea"/>
                <a:cs typeface="+mn-cs"/>
              </a:rPr>
              <a:t>O que é:</a:t>
            </a:r>
            <a:r>
              <a:rPr lang="pt-BR" sz="1200" kern="1200" dirty="0">
                <a:solidFill>
                  <a:schemeClr val="tx1"/>
                </a:solidFill>
                <a:effectLst/>
                <a:latin typeface="+mn-lt"/>
                <a:ea typeface="+mn-ea"/>
                <a:cs typeface="+mn-cs"/>
              </a:rPr>
              <a:t> Esta é a parte mais importante. É um </a:t>
            </a:r>
            <a:r>
              <a:rPr lang="pt-BR" sz="1200" kern="1200" dirty="0" err="1">
                <a:solidFill>
                  <a:schemeClr val="tx1"/>
                </a:solidFill>
                <a:effectLst/>
                <a:latin typeface="+mn-lt"/>
                <a:ea typeface="+mn-ea"/>
                <a:cs typeface="+mn-cs"/>
              </a:rPr>
              <a:t>array</a:t>
            </a:r>
            <a:r>
              <a:rPr lang="pt-BR" sz="1200" kern="1200" dirty="0">
                <a:solidFill>
                  <a:schemeClr val="tx1"/>
                </a:solidFill>
                <a:effectLst/>
                <a:latin typeface="+mn-lt"/>
                <a:ea typeface="+mn-ea"/>
                <a:cs typeface="+mn-cs"/>
              </a:rPr>
              <a:t> (uma lista) que mostra o "nível de estranheza" (Z-Score) para </a:t>
            </a:r>
            <a:r>
              <a:rPr lang="pt-BR" sz="1200" i="1" kern="1200" dirty="0">
                <a:solidFill>
                  <a:schemeClr val="tx1"/>
                </a:solidFill>
                <a:effectLst/>
                <a:latin typeface="+mn-lt"/>
                <a:ea typeface="+mn-ea"/>
                <a:cs typeface="+mn-cs"/>
              </a:rPr>
              <a:t>cada uma</a:t>
            </a:r>
            <a:r>
              <a:rPr lang="pt-BR" sz="1200" kern="1200" dirty="0">
                <a:solidFill>
                  <a:schemeClr val="tx1"/>
                </a:solidFill>
                <a:effectLst/>
                <a:latin typeface="+mn-lt"/>
                <a:ea typeface="+mn-ea"/>
                <a:cs typeface="+mn-cs"/>
              </a:rPr>
              <a:t> das suas features, </a:t>
            </a:r>
            <a:r>
              <a:rPr lang="pt-BR" sz="1200" b="1" kern="1200" dirty="0">
                <a:solidFill>
                  <a:schemeClr val="tx1"/>
                </a:solidFill>
                <a:effectLst/>
                <a:latin typeface="+mn-lt"/>
                <a:ea typeface="+mn-ea"/>
                <a:cs typeface="+mn-cs"/>
              </a:rPr>
              <a:t>na ordem exata do seu script de treino</a:t>
            </a:r>
            <a:r>
              <a:rPr lang="pt-BR" sz="1200" kern="1200" dirty="0">
                <a:solidFill>
                  <a:schemeClr val="tx1"/>
                </a:solidFill>
                <a:effectLst/>
                <a:latin typeface="+mn-lt"/>
                <a:ea typeface="+mn-ea"/>
                <a:cs typeface="+mn-cs"/>
              </a:rPr>
              <a:t> (train_outlier_model.py).</a:t>
            </a:r>
          </a:p>
          <a:p>
            <a:pPr lvl="1"/>
            <a:r>
              <a:rPr lang="pt-BR" sz="1200" b="1" kern="1200" dirty="0">
                <a:solidFill>
                  <a:schemeClr val="tx1"/>
                </a:solidFill>
                <a:effectLst/>
                <a:latin typeface="+mn-lt"/>
                <a:ea typeface="+mn-ea"/>
                <a:cs typeface="+mn-cs"/>
              </a:rPr>
              <a:t>A Ordem:</a:t>
            </a:r>
            <a:endParaRPr lang="pt-BR" sz="1200" kern="1200" dirty="0">
              <a:solidFill>
                <a:schemeClr val="tx1"/>
              </a:solidFill>
              <a:effectLst/>
              <a:latin typeface="+mn-lt"/>
              <a:ea typeface="+mn-ea"/>
              <a:cs typeface="+mn-cs"/>
            </a:endParaRPr>
          </a:p>
          <a:p>
            <a:pPr lvl="2"/>
            <a:r>
              <a:rPr lang="pt-BR" sz="1200" b="1" kern="1200" dirty="0">
                <a:solidFill>
                  <a:schemeClr val="tx1"/>
                </a:solidFill>
                <a:effectLst/>
                <a:latin typeface="+mn-lt"/>
                <a:ea typeface="+mn-ea"/>
                <a:cs typeface="+mn-cs"/>
              </a:rPr>
              <a:t>Posição 1 (1.359...):</a:t>
            </a:r>
            <a:r>
              <a:rPr lang="pt-BR" sz="1200" kern="1200" dirty="0">
                <a:solidFill>
                  <a:schemeClr val="tx1"/>
                </a:solidFill>
                <a:effectLst/>
                <a:latin typeface="+mn-lt"/>
                <a:ea typeface="+mn-ea"/>
                <a:cs typeface="+mn-cs"/>
              </a:rPr>
              <a:t> Corresponde à sua primeira feature, </a:t>
            </a:r>
            <a:r>
              <a:rPr lang="pt-BR" sz="1200" b="1" kern="1200" dirty="0" err="1">
                <a:solidFill>
                  <a:schemeClr val="tx1"/>
                </a:solidFill>
                <a:effectLst/>
                <a:latin typeface="+mn-lt"/>
                <a:ea typeface="+mn-ea"/>
                <a:cs typeface="+mn-cs"/>
              </a:rPr>
              <a:t>vehicleCount</a:t>
            </a:r>
            <a:r>
              <a:rPr lang="pt-BR" sz="1200" kern="1200" dirty="0">
                <a:solidFill>
                  <a:schemeClr val="tx1"/>
                </a:solidFill>
                <a:effectLst/>
                <a:latin typeface="+mn-lt"/>
                <a:ea typeface="+mn-ea"/>
                <a:cs typeface="+mn-cs"/>
              </a:rPr>
              <a:t> (Contagem de Veículos). O valor 1.359 é menor que 3.0, então é normal.</a:t>
            </a:r>
          </a:p>
          <a:p>
            <a:pPr lvl="2"/>
            <a:r>
              <a:rPr lang="pt-BR" sz="1200" b="1" kern="1200" dirty="0">
                <a:solidFill>
                  <a:schemeClr val="tx1"/>
                </a:solidFill>
                <a:effectLst/>
                <a:latin typeface="+mn-lt"/>
                <a:ea typeface="+mn-ea"/>
                <a:cs typeface="+mn-cs"/>
              </a:rPr>
              <a:t>Posição 2 (8340...):</a:t>
            </a:r>
            <a:r>
              <a:rPr lang="pt-BR" sz="1200" kern="1200" dirty="0">
                <a:solidFill>
                  <a:schemeClr val="tx1"/>
                </a:solidFill>
                <a:effectLst/>
                <a:latin typeface="+mn-lt"/>
                <a:ea typeface="+mn-ea"/>
                <a:cs typeface="+mn-cs"/>
              </a:rPr>
              <a:t> Corresponde à sua segunda feature, </a:t>
            </a:r>
            <a:r>
              <a:rPr lang="pt-BR" sz="1200" b="1" kern="1200" dirty="0" err="1">
                <a:solidFill>
                  <a:schemeClr val="tx1"/>
                </a:solidFill>
                <a:effectLst/>
                <a:latin typeface="+mn-lt"/>
                <a:ea typeface="+mn-ea"/>
                <a:cs typeface="+mn-cs"/>
              </a:rPr>
              <a:t>avgTimeOnSensor</a:t>
            </a:r>
            <a:r>
              <a:rPr lang="pt-BR" sz="1200" kern="1200" dirty="0">
                <a:solidFill>
                  <a:schemeClr val="tx1"/>
                </a:solidFill>
                <a:effectLst/>
                <a:latin typeface="+mn-lt"/>
                <a:ea typeface="+mn-ea"/>
                <a:cs typeface="+mn-cs"/>
              </a:rPr>
              <a:t> (Tempo Médio no Sensor). O valor 8340... é "explosivo" e muito maior que 3.0, indicando um </a:t>
            </a:r>
            <a:r>
              <a:rPr lang="pt-BR" sz="1200" b="1" kern="1200" dirty="0">
                <a:solidFill>
                  <a:schemeClr val="tx1"/>
                </a:solidFill>
                <a:effectLst/>
                <a:latin typeface="+mn-lt"/>
                <a:ea typeface="+mn-ea"/>
                <a:cs typeface="+mn-cs"/>
              </a:rPr>
              <a:t>outlier</a:t>
            </a:r>
            <a:r>
              <a:rPr lang="pt-BR" sz="1200" kern="1200" dirty="0">
                <a:solidFill>
                  <a:schemeClr val="tx1"/>
                </a:solidFill>
                <a:effectLst/>
                <a:latin typeface="+mn-lt"/>
                <a:ea typeface="+mn-ea"/>
                <a:cs typeface="+mn-cs"/>
              </a:rPr>
              <a:t>.</a:t>
            </a:r>
          </a:p>
          <a:p>
            <a:pPr lvl="2"/>
            <a:r>
              <a:rPr lang="pt-BR" sz="1200" b="1" kern="1200" dirty="0">
                <a:solidFill>
                  <a:schemeClr val="tx1"/>
                </a:solidFill>
                <a:effectLst/>
                <a:latin typeface="+mn-lt"/>
                <a:ea typeface="+mn-ea"/>
                <a:cs typeface="+mn-cs"/>
              </a:rPr>
              <a:t>Posição 3 (0.0):</a:t>
            </a:r>
            <a:r>
              <a:rPr lang="pt-BR" sz="1200" kern="1200" dirty="0">
                <a:solidFill>
                  <a:schemeClr val="tx1"/>
                </a:solidFill>
                <a:effectLst/>
                <a:latin typeface="+mn-lt"/>
                <a:ea typeface="+mn-ea"/>
                <a:cs typeface="+mn-cs"/>
              </a:rPr>
              <a:t> Corresponde à sua terceira feature, </a:t>
            </a:r>
            <a:r>
              <a:rPr lang="pt-BR" sz="1200" b="1" kern="1200" dirty="0" err="1">
                <a:solidFill>
                  <a:schemeClr val="tx1"/>
                </a:solidFill>
                <a:effectLst/>
                <a:latin typeface="+mn-lt"/>
                <a:ea typeface="+mn-ea"/>
                <a:cs typeface="+mn-cs"/>
              </a:rPr>
              <a:t>hora_do_dia</a:t>
            </a:r>
            <a:r>
              <a:rPr lang="pt-BR" sz="1200" kern="1200" dirty="0">
                <a:solidFill>
                  <a:schemeClr val="tx1"/>
                </a:solidFill>
                <a:effectLst/>
                <a:latin typeface="+mn-lt"/>
                <a:ea typeface="+mn-ea"/>
                <a:cs typeface="+mn-cs"/>
              </a:rPr>
              <a:t> (Hora do Dia). O valor 0.0 é menor que 3.0, então é normal.</a:t>
            </a:r>
          </a:p>
          <a:p>
            <a:pPr lvl="0"/>
            <a:r>
              <a:rPr lang="pt-BR" sz="1200" b="1" kern="1200" dirty="0">
                <a:solidFill>
                  <a:schemeClr val="tx1"/>
                </a:solidFill>
                <a:effectLst/>
                <a:latin typeface="+mn-lt"/>
                <a:ea typeface="+mn-ea"/>
                <a:cs typeface="+mn-cs"/>
              </a:rPr>
              <a:t>"</a:t>
            </a:r>
            <a:r>
              <a:rPr lang="pt-BR" sz="1200" b="1" kern="1200" dirty="0" err="1">
                <a:solidFill>
                  <a:schemeClr val="tx1"/>
                </a:solidFill>
                <a:effectLst/>
                <a:latin typeface="+mn-lt"/>
                <a:ea typeface="+mn-ea"/>
                <a:cs typeface="+mn-cs"/>
              </a:rPr>
              <a:t>lof_score</a:t>
            </a:r>
            <a:r>
              <a:rPr lang="pt-BR" sz="1200" b="1" kern="1200" dirty="0">
                <a:solidFill>
                  <a:schemeClr val="tx1"/>
                </a:solidFill>
                <a:effectLst/>
                <a:latin typeface="+mn-lt"/>
                <a:ea typeface="+mn-ea"/>
                <a:cs typeface="+mn-cs"/>
              </a:rPr>
              <a:t>": -1.009...</a:t>
            </a:r>
            <a:endParaRPr lang="pt-BR" sz="1200" kern="1200" dirty="0">
              <a:solidFill>
                <a:schemeClr val="tx1"/>
              </a:solidFill>
              <a:effectLst/>
              <a:latin typeface="+mn-lt"/>
              <a:ea typeface="+mn-ea"/>
              <a:cs typeface="+mn-cs"/>
            </a:endParaRPr>
          </a:p>
          <a:p>
            <a:pPr lvl="1"/>
            <a:r>
              <a:rPr lang="pt-BR" sz="1200" b="1" kern="1200" dirty="0">
                <a:solidFill>
                  <a:schemeClr val="tx1"/>
                </a:solidFill>
                <a:effectLst/>
                <a:latin typeface="+mn-lt"/>
                <a:ea typeface="+mn-ea"/>
                <a:cs typeface="+mn-cs"/>
              </a:rPr>
              <a:t>O que é:</a:t>
            </a:r>
            <a:r>
              <a:rPr lang="pt-BR" sz="1200" kern="1200" dirty="0">
                <a:solidFill>
                  <a:schemeClr val="tx1"/>
                </a:solidFill>
                <a:effectLst/>
                <a:latin typeface="+mn-lt"/>
                <a:ea typeface="+mn-ea"/>
                <a:cs typeface="+mn-cs"/>
              </a:rPr>
              <a:t> A pontuação bruta do modelo LOF.</a:t>
            </a:r>
          </a:p>
          <a:p>
            <a:pPr lvl="1"/>
            <a:r>
              <a:rPr lang="pt-BR" sz="1200" b="1" kern="1200" dirty="0">
                <a:solidFill>
                  <a:schemeClr val="tx1"/>
                </a:solidFill>
                <a:effectLst/>
                <a:latin typeface="+mn-lt"/>
                <a:ea typeface="+mn-ea"/>
                <a:cs typeface="+mn-cs"/>
              </a:rPr>
              <a:t>O que diz:</a:t>
            </a:r>
            <a:r>
              <a:rPr lang="pt-BR" sz="1200" kern="1200" dirty="0">
                <a:solidFill>
                  <a:schemeClr val="tx1"/>
                </a:solidFill>
                <a:effectLst/>
                <a:latin typeface="+mn-lt"/>
                <a:ea typeface="+mn-ea"/>
                <a:cs typeface="+mn-cs"/>
              </a:rPr>
              <a:t> Um valor muito próximo de -1.0 significa que o dado é "normal" e muito parecido com os dados de treino. Se fosse um outlier, esse valor seria muito mais baixo (</a:t>
            </a:r>
            <a:r>
              <a:rPr lang="pt-BR" sz="1200" kern="1200" dirty="0" err="1">
                <a:solidFill>
                  <a:schemeClr val="tx1"/>
                </a:solidFill>
                <a:effectLst/>
                <a:latin typeface="+mn-lt"/>
                <a:ea typeface="+mn-ea"/>
                <a:cs typeface="+mn-cs"/>
              </a:rPr>
              <a:t>ex</a:t>
            </a:r>
            <a:r>
              <a:rPr lang="pt-BR" sz="1200" kern="1200" dirty="0">
                <a:solidFill>
                  <a:schemeClr val="tx1"/>
                </a:solidFill>
                <a:effectLst/>
                <a:latin typeface="+mn-lt"/>
                <a:ea typeface="+mn-ea"/>
                <a:cs typeface="+mn-cs"/>
              </a:rPr>
              <a:t>: -14 ou -67).</a:t>
            </a:r>
          </a:p>
          <a:p>
            <a:pPr lvl="0"/>
            <a:r>
              <a:rPr lang="pt-BR" sz="1200" b="1" kern="1200" dirty="0">
                <a:solidFill>
                  <a:schemeClr val="tx1"/>
                </a:solidFill>
                <a:effectLst/>
                <a:latin typeface="+mn-lt"/>
                <a:ea typeface="+mn-ea"/>
                <a:cs typeface="+mn-cs"/>
              </a:rPr>
              <a:t>"</a:t>
            </a:r>
            <a:r>
              <a:rPr lang="pt-BR" sz="1200" b="1" kern="1200" dirty="0" err="1">
                <a:solidFill>
                  <a:schemeClr val="tx1"/>
                </a:solidFill>
                <a:effectLst/>
                <a:latin typeface="+mn-lt"/>
                <a:ea typeface="+mn-ea"/>
                <a:cs typeface="+mn-cs"/>
              </a:rPr>
              <a:t>z_score_threshold</a:t>
            </a:r>
            <a:r>
              <a:rPr lang="pt-BR" sz="1200" b="1" kern="1200" dirty="0">
                <a:solidFill>
                  <a:schemeClr val="tx1"/>
                </a:solidFill>
                <a:effectLst/>
                <a:latin typeface="+mn-lt"/>
                <a:ea typeface="+mn-ea"/>
                <a:cs typeface="+mn-cs"/>
              </a:rPr>
              <a:t>": 3.0</a:t>
            </a:r>
            <a:endParaRPr lang="pt-BR" sz="1200" kern="1200" dirty="0">
              <a:solidFill>
                <a:schemeClr val="tx1"/>
              </a:solidFill>
              <a:effectLst/>
              <a:latin typeface="+mn-lt"/>
              <a:ea typeface="+mn-ea"/>
              <a:cs typeface="+mn-cs"/>
            </a:endParaRPr>
          </a:p>
          <a:p>
            <a:pPr lvl="1"/>
            <a:r>
              <a:rPr lang="pt-BR" sz="1200" b="1" kern="1200" dirty="0">
                <a:solidFill>
                  <a:schemeClr val="tx1"/>
                </a:solidFill>
                <a:effectLst/>
                <a:latin typeface="+mn-lt"/>
                <a:ea typeface="+mn-ea"/>
                <a:cs typeface="+mn-cs"/>
              </a:rPr>
              <a:t>O que é:</a:t>
            </a:r>
            <a:r>
              <a:rPr lang="pt-BR" sz="1200" kern="1200" dirty="0">
                <a:solidFill>
                  <a:schemeClr val="tx1"/>
                </a:solidFill>
                <a:effectLst/>
                <a:latin typeface="+mn-lt"/>
                <a:ea typeface="+mn-ea"/>
                <a:cs typeface="+mn-cs"/>
              </a:rPr>
              <a:t> O "limite de estranheza" que o modelo Z-Score usa.</a:t>
            </a:r>
          </a:p>
          <a:p>
            <a:pPr lvl="1"/>
            <a:r>
              <a:rPr lang="pt-BR" sz="1200" b="1" kern="1200" dirty="0">
                <a:solidFill>
                  <a:schemeClr val="tx1"/>
                </a:solidFill>
                <a:effectLst/>
                <a:latin typeface="+mn-lt"/>
                <a:ea typeface="+mn-ea"/>
                <a:cs typeface="+mn-cs"/>
              </a:rPr>
              <a:t>O que diz:</a:t>
            </a:r>
            <a:r>
              <a:rPr lang="pt-BR" sz="1200" kern="1200" dirty="0">
                <a:solidFill>
                  <a:schemeClr val="tx1"/>
                </a:solidFill>
                <a:effectLst/>
                <a:latin typeface="+mn-lt"/>
                <a:ea typeface="+mn-ea"/>
                <a:cs typeface="+mn-cs"/>
              </a:rPr>
              <a:t> Informa que qualquer feature com um </a:t>
            </a:r>
            <a:r>
              <a:rPr lang="pt-BR" sz="1200" kern="1200" dirty="0" err="1">
                <a:solidFill>
                  <a:schemeClr val="tx1"/>
                </a:solidFill>
                <a:effectLst/>
                <a:latin typeface="+mn-lt"/>
                <a:ea typeface="+mn-ea"/>
                <a:cs typeface="+mn-cs"/>
              </a:rPr>
              <a:t>z_score</a:t>
            </a:r>
            <a:r>
              <a:rPr lang="pt-BR" sz="1200" kern="1200" dirty="0">
                <a:solidFill>
                  <a:schemeClr val="tx1"/>
                </a:solidFill>
                <a:effectLst/>
                <a:latin typeface="+mn-lt"/>
                <a:ea typeface="+mn-ea"/>
                <a:cs typeface="+mn-cs"/>
              </a:rPr>
              <a:t> acima de 3.0 (ou abaixo de -3.0) deve ser considerada um outlier.</a:t>
            </a:r>
          </a:p>
        </p:txBody>
      </p:sp>
      <p:sp>
        <p:nvSpPr>
          <p:cNvPr id="4" name="Espaço Reservado para Número de Slide 3">
            <a:extLst>
              <a:ext uri="{FF2B5EF4-FFF2-40B4-BE49-F238E27FC236}">
                <a16:creationId xmlns:a16="http://schemas.microsoft.com/office/drawing/2014/main" id="{599BC1FC-A817-117B-D9E4-EDE8B2C72D69}"/>
              </a:ext>
            </a:extLst>
          </p:cNvPr>
          <p:cNvSpPr>
            <a:spLocks noGrp="1"/>
          </p:cNvSpPr>
          <p:nvPr>
            <p:ph type="sldNum" sz="quarter" idx="5"/>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109520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Então o projeto é o </a:t>
            </a:r>
            <a:r>
              <a:rPr lang="pt-BR" dirty="0" err="1"/>
              <a:t>SmartCitySystem</a:t>
            </a: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2835736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a Atividade de Classificação, tivemos um desafio: a API da CETESB estava bloqueada.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solução foi criar um pipeline de dados 100% local, baseado em arquivos CSV.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resultado é que o sistema importa esses dados e o relógio da simulação agora prevê a qualidade do ar a cada hora."</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20</a:t>
            </a:fld>
            <a:endParaRPr lang="en-US"/>
          </a:p>
        </p:txBody>
      </p:sp>
    </p:spTree>
    <p:extLst>
      <p:ext uri="{BB962C8B-B14F-4D97-AF65-F5344CB8AC3E}">
        <p14:creationId xmlns:p14="http://schemas.microsoft.com/office/powerpoint/2010/main" val="463091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Coloquei apenas a </a:t>
            </a:r>
            <a:r>
              <a:rPr lang="pt-BR" b="1" dirty="0" err="1"/>
              <a:t>discu’são</a:t>
            </a:r>
            <a:r>
              <a:rPr lang="pt-BR" b="1" dirty="0"/>
              <a:t> dos dados desbalanceados pois achei mais interessante</a:t>
            </a:r>
          </a:p>
          <a:p>
            <a:endParaRPr lang="pt-BR" b="1" dirty="0"/>
          </a:p>
          <a:p>
            <a:r>
              <a:rPr lang="pt-BR" b="1" dirty="0"/>
              <a:t>Em relação ao incidente, oque posso dizer é q pelos testes que fiz, a parti de 180 registros ele ficou bem preciso nos testes. </a:t>
            </a:r>
          </a:p>
          <a:p>
            <a:r>
              <a:rPr lang="pt-BR" b="1" dirty="0"/>
              <a:t>É necessário ter no mínimo 50 amostras, esse valor eu coloquei considerando a quantidade que consegui perceber mais acertos </a:t>
            </a:r>
            <a:r>
              <a:rPr lang="pt-BR" b="1"/>
              <a:t>q erros.</a:t>
            </a:r>
          </a:p>
          <a:p>
            <a:br>
              <a:rPr lang="pt-BR" b="1" dirty="0"/>
            </a:br>
            <a:br>
              <a:rPr lang="pt-BR" b="1" dirty="0"/>
            </a:br>
            <a:r>
              <a:rPr lang="pt-BR" b="1" dirty="0"/>
              <a:t>Técnica 1 (Baseline):</a:t>
            </a:r>
            <a:r>
              <a:rPr lang="pt-BR" dirty="0"/>
              <a:t> Treina o modelo nos dados originais (desbalanceados).</a:t>
            </a:r>
          </a:p>
          <a:p>
            <a:r>
              <a:rPr lang="pt-BR" b="1" dirty="0"/>
              <a:t>Técnica 2 (SMOTE):</a:t>
            </a:r>
            <a:r>
              <a:rPr lang="pt-BR" dirty="0"/>
              <a:t> Aplica o SMOTE nos dados de treino (agora balanceados) e treina o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Aqui está o resultado da Atividade 4. À esquerda, os dados originais. À direita, os dados balanceados pelo SMOTE.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1" dirty="0"/>
              <a:t>Distribuição Inicial:</a:t>
            </a:r>
            <a:r>
              <a:rPr lang="pt-BR" dirty="0"/>
              <a:t> O primeiro gráfico (</a:t>
            </a:r>
            <a:r>
              <a:rPr lang="pt-BR" sz="1200" kern="1200" dirty="0">
                <a:solidFill>
                  <a:schemeClr val="tx1"/>
                </a:solidFill>
                <a:latin typeface="+mn-lt"/>
                <a:ea typeface="+mn-ea"/>
                <a:cs typeface="+mn-cs"/>
              </a:rPr>
              <a:t>distribuicao_classes_antes.png</a:t>
            </a:r>
            <a:r>
              <a:rPr lang="pt-BR" dirty="0"/>
              <a:t>) prova visualmente o problema: a classe "Boa" é gigante e a "Alerta" é minúscula.</a:t>
            </a:r>
          </a:p>
          <a:p>
            <a:r>
              <a:rPr lang="pt-BR" b="1" dirty="0"/>
              <a:t>Resultado: Técnica 1 (Baseline - Sem SMOTE)</a:t>
            </a:r>
            <a:endParaRPr lang="pt-BR" dirty="0"/>
          </a:p>
          <a:p>
            <a:r>
              <a:rPr lang="pt-BR" b="1" dirty="0"/>
              <a:t>Tabela 1 / Figura 2:</a:t>
            </a:r>
            <a:r>
              <a:rPr lang="pt-BR" dirty="0"/>
              <a:t> Mostram os resultados do modelo preguiçoso.</a:t>
            </a:r>
          </a:p>
          <a:p>
            <a:r>
              <a:rPr lang="pt-BR" b="1" dirty="0"/>
              <a:t>Discussão:</a:t>
            </a:r>
            <a:r>
              <a:rPr lang="pt-BR" dirty="0"/>
              <a:t> A acurácia foi alta (87%), mas o </a:t>
            </a:r>
            <a:r>
              <a:rPr lang="pt-BR" b="1" dirty="0"/>
              <a:t>Recall da classe "Alerta" foi 0.00</a:t>
            </a:r>
            <a:r>
              <a:rPr lang="pt-BR" dirty="0"/>
              <a:t>. Isso significa que o modelo </a:t>
            </a:r>
            <a:r>
              <a:rPr lang="pt-BR" b="1" dirty="0"/>
              <a:t>falhou em prever TODOS os 5 alertas</a:t>
            </a:r>
            <a:r>
              <a:rPr lang="pt-BR" dirty="0"/>
              <a:t> que estavam nos dados de teste. Foi 100% inútil.</a:t>
            </a:r>
          </a:p>
          <a:p>
            <a:r>
              <a:rPr lang="pt-BR" b="1" dirty="0"/>
              <a:t>Resultado: Técnica 2 (Com SMOTE)</a:t>
            </a:r>
            <a:endParaRPr lang="pt-BR" dirty="0"/>
          </a:p>
          <a:p>
            <a:r>
              <a:rPr lang="pt-BR" b="1" dirty="0"/>
              <a:t>Figura 3:</a:t>
            </a:r>
            <a:r>
              <a:rPr lang="pt-BR" dirty="0"/>
              <a:t> Mostra o gráfico </a:t>
            </a:r>
            <a:r>
              <a:rPr lang="pt-BR" sz="1200" kern="1200" dirty="0">
                <a:solidFill>
                  <a:schemeClr val="tx1"/>
                </a:solidFill>
                <a:latin typeface="+mn-lt"/>
                <a:ea typeface="+mn-ea"/>
                <a:cs typeface="+mn-cs"/>
              </a:rPr>
              <a:t>distribuicao_classes_depois.png</a:t>
            </a:r>
            <a:r>
              <a:rPr lang="pt-BR" dirty="0"/>
              <a:t>, provando que o SMOTE funcionou (todas as classes têm o mesmo tamanho para o treino).</a:t>
            </a:r>
          </a:p>
          <a:p>
            <a:r>
              <a:rPr lang="pt-BR" b="1" dirty="0"/>
              <a:t>Tabela 2 / Figura 4:</a:t>
            </a:r>
            <a:r>
              <a:rPr lang="pt-BR" dirty="0"/>
              <a:t> Mostram os resultados do modelo "inteligente".</a:t>
            </a:r>
          </a:p>
          <a:p>
            <a:r>
              <a:rPr lang="pt-BR" b="1" dirty="0"/>
              <a:t>Discussão:</a:t>
            </a:r>
            <a:r>
              <a:rPr lang="pt-BR" dirty="0"/>
              <a:t> A acurácia geral caiu um pouco (78%), </a:t>
            </a:r>
            <a:r>
              <a:rPr lang="pt-BR" i="1" dirty="0"/>
              <a:t>mas isso é bom</a:t>
            </a:r>
            <a:r>
              <a:rPr lang="pt-BR" dirty="0"/>
              <a:t>, pois é uma acurácia mais honesta. O ponto principal é que o </a:t>
            </a:r>
            <a:r>
              <a:rPr lang="pt-BR" b="1" dirty="0"/>
              <a:t>Recall da classe "Alerta" saltou de 0.00 para 0.40</a:t>
            </a:r>
            <a:r>
              <a:rPr lang="pt-BR" dirty="0"/>
              <a:t>. O modelo agora acertou 2 dos 5 alertas.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Resumo Final:</a:t>
            </a:r>
            <a:r>
              <a:rPr lang="pt-BR" dirty="0"/>
              <a:t> O experimento provou que o SMOTE é essencial. O modelo baseline foi um fracasso (Recall 0%). O modelo com SMOTE, embora tenha uma acurácia geral menor, é </a:t>
            </a:r>
            <a:r>
              <a:rPr lang="pt-BR" b="1" dirty="0"/>
              <a:t>infinitamente superior</a:t>
            </a:r>
            <a:r>
              <a:rPr lang="pt-BR" dirty="0"/>
              <a:t> porque ele </a:t>
            </a:r>
            <a:r>
              <a:rPr lang="pt-BR" i="1" dirty="0"/>
              <a:t>realmente</a:t>
            </a:r>
            <a:r>
              <a:rPr lang="pt-BR" dirty="0"/>
              <a:t> consegue começar a identificar a classe rara "Alerta".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Mas o mais interessante é o resultado: o modelo ficou ótimo em prever 'Boa', mas péssimo em prever 'Alerta’.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não é um erro, é uma descoberta: o modelo aprendeu que 'chutar' Boa é a aposta mais segura. Isso mostra que só o SMOTE não é suficiente; precisaríamos de mais dados.</a:t>
            </a:r>
          </a:p>
          <a:p>
            <a:endParaRPr lang="pt-BR" dirty="0"/>
          </a:p>
          <a:p>
            <a:r>
              <a:rPr lang="pt-BR" dirty="0"/>
              <a:t>o SMOTE e prova que o modelo melhora (o Recall do "Alerta" vai de 0.00 para 0.40).</a:t>
            </a:r>
          </a:p>
          <a:p>
            <a:endParaRPr lang="pt-BR" dirty="0"/>
          </a:p>
          <a:p>
            <a:r>
              <a:rPr lang="pt-BR" dirty="0"/>
              <a:t>Os dados reais têm muitos dias "Bons" e pouquíssimos dias de "Alerta". Um modelo preguiçoso pode simplesmente chutar "Bom" todas as vezes e ainda assim ter 95% de acurácia, embora seja 100% inútil para prever o perigo.</a:t>
            </a:r>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1352274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conclusão, o projeto atingiu todos os objetivos, criando um sistema integrado. As atividades de mineração de dados foram validadas. Como trabalhos futuros, eu gostaria de usar as predições para mudar a simulação e, como uma ideia extra, gerar um dashboard em HTML com explicações de IA."</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22</a:t>
            </a:fld>
            <a:endParaRPr lang="en-US"/>
          </a:p>
        </p:txBody>
      </p:sp>
    </p:spTree>
    <p:extLst>
      <p:ext uri="{BB962C8B-B14F-4D97-AF65-F5344CB8AC3E}">
        <p14:creationId xmlns:p14="http://schemas.microsoft.com/office/powerpoint/2010/main" val="78481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23</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24</a:t>
            </a:fld>
            <a:endParaRPr lang="en-US"/>
          </a:p>
        </p:txBody>
      </p:sp>
    </p:spTree>
    <p:extLst>
      <p:ext uri="{BB962C8B-B14F-4D97-AF65-F5344CB8AC3E}">
        <p14:creationId xmlns:p14="http://schemas.microsoft.com/office/powerpoint/2010/main" val="262051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De forma bem resumida esse trabalho envolverá o uso da ferramenta AGDD- Creator para documentar o projeto</a:t>
            </a:r>
            <a:br>
              <a:rPr lang="pt-BR" dirty="0"/>
            </a:br>
            <a:r>
              <a:rPr lang="pt-BR" dirty="0"/>
              <a:t>Usaremos a  Unity 3D para simulação para gerar dados, pois muitas vezes não temos os dados prontos para uso. Então é importante também termos conhecimento de como os dados podem ser gerados.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Também usaremos dados reais de alguns repositórios do Brasil e automatizaremos o processo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 usaremos alguns modelos de Machine Learning, aprendizado em sala.</a:t>
            </a:r>
          </a:p>
          <a:p>
            <a:pPr marL="0" marR="0" lvl="0" indent="0" algn="l" defTabSz="914400" rtl="0" eaLnBrk="1" fontAlgn="auto" latinLnBrk="0" hangingPunct="1">
              <a:lnSpc>
                <a:spcPct val="100000"/>
              </a:lnSpc>
              <a:spcBef>
                <a:spcPts val="0"/>
              </a:spcBef>
              <a:spcAft>
                <a:spcPts val="0"/>
              </a:spcAft>
              <a:buClrTx/>
              <a:buSzTx/>
              <a:buFontTx/>
              <a:buNone/>
              <a:tabLst/>
              <a:defRPr/>
            </a:pPr>
            <a:br>
              <a:rPr lang="pt-BR" dirty="0"/>
            </a:br>
            <a:r>
              <a:rPr lang="pt-BR" dirty="0"/>
              <a:t>Como forma de reduzir o tempo da apresentação, algumas informações foram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a:t>
            </a:r>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379781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Gêmeo Digital é um clone virtual de um sistema. A motivação do meu trabalho foi aplicar esse conceito a uma cidade, que é um dos sistemas mais complexos que temos.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valor disso está em poder testar cenários: 'O que acontece se esta rua for fechada?' ou 'Qual será a qualidade do ar amanhã?’.”</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206489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6A64C-6EC4-11A0-EC06-0CEA03303D2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DDC2414-199D-0DA3-C633-30050FAB527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AD87551-A243-6638-62FD-F5E6A8903E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motivação do meu trabalho foi aplicar esse conceito a uma cidade, que é um dos sistemas mais complexos que temos.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 poder testar cenários: 'O que acontece se esta rua for fechada?' ou 'Qual será a qualidade do ar amanhã?'."</a:t>
            </a:r>
          </a:p>
          <a:p>
            <a:endParaRPr lang="pt-BR" dirty="0"/>
          </a:p>
        </p:txBody>
      </p:sp>
      <p:sp>
        <p:nvSpPr>
          <p:cNvPr id="4" name="Espaço Reservado para Número de Slide 3">
            <a:extLst>
              <a:ext uri="{FF2B5EF4-FFF2-40B4-BE49-F238E27FC236}">
                <a16:creationId xmlns:a16="http://schemas.microsoft.com/office/drawing/2014/main" id="{ED3ACA4C-D199-44B0-8DDB-6CE1B2A0C620}"/>
              </a:ext>
            </a:extLst>
          </p:cNvPr>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296913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Só para ter uma </a:t>
            </a:r>
            <a:r>
              <a:rPr lang="pt-BR" dirty="0" err="1"/>
              <a:t>idéia</a:t>
            </a:r>
            <a:r>
              <a:rPr lang="pt-BR" dirty="0"/>
              <a:t>, eu tentei importar todos os dados  da IMNET para deixarem a pronto uso no simulador, mas a quantidade de dados era imensa que a interação na interface foi muito lenta e ficou inviável.</a:t>
            </a:r>
          </a:p>
          <a:p>
            <a:r>
              <a:rPr lang="pt-BR" dirty="0"/>
              <a:t>E o outro problema era automatizar uma maneira de importar esses dados </a:t>
            </a:r>
          </a:p>
          <a:p>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Os dados do </a:t>
            </a:r>
            <a:r>
              <a:rPr lang="pt-BR" b="1" dirty="0"/>
              <a:t>INMET</a:t>
            </a:r>
            <a:r>
              <a:rPr lang="pt-BR" dirty="0"/>
              <a:t> e da </a:t>
            </a:r>
            <a:r>
              <a:rPr lang="pt-BR" b="1" dirty="0"/>
              <a:t>CETESB/</a:t>
            </a:r>
            <a:r>
              <a:rPr lang="pt-BR" b="1" dirty="0" err="1"/>
              <a:t>Qualar</a:t>
            </a:r>
            <a:r>
              <a:rPr lang="pt-BR" dirty="0"/>
              <a:t> são coletados por estações que são, na essência, dispositivos IoT.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Além disso, o seu </a:t>
            </a:r>
            <a:r>
              <a:rPr lang="pt-BR" sz="1200" kern="1200" dirty="0" err="1">
                <a:solidFill>
                  <a:schemeClr val="tx1"/>
                </a:solidFill>
                <a:latin typeface="+mn-lt"/>
                <a:ea typeface="+mn-ea"/>
                <a:cs typeface="+mn-cs"/>
              </a:rPr>
              <a:t>VehicleCounterSensor</a:t>
            </a:r>
            <a:r>
              <a:rPr lang="pt-BR" dirty="0"/>
              <a:t> na Unity </a:t>
            </a:r>
            <a:r>
              <a:rPr lang="pt-BR" i="1" dirty="0"/>
              <a:t>simula</a:t>
            </a:r>
            <a:r>
              <a:rPr lang="pt-BR" dirty="0"/>
              <a:t> um sensor IoT de tráfego.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desafio de lidar com "gigabytes de arquivos CSV do INMET“. </a:t>
            </a:r>
            <a:br>
              <a:rPr lang="pt-BR" dirty="0"/>
            </a:br>
            <a:r>
              <a:rPr lang="pt-BR" dirty="0"/>
              <a:t>Só para </a:t>
            </a:r>
            <a:r>
              <a:rPr lang="pt-BR" dirty="0" err="1"/>
              <a:t>vc</a:t>
            </a:r>
            <a:r>
              <a:rPr lang="pt-BR" dirty="0"/>
              <a:t> ter uma ideia, só um mês de uma estação de clima são quase 86 mil registros, e alguns chegam a 100.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br>
              <a:rPr lang="pt-BR" dirty="0"/>
            </a:br>
            <a:r>
              <a:rPr lang="pt-BR" dirty="0"/>
              <a:t>Pipeline de detecção de outlier (LOF) foi feito para operar "em tempo real".   </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411691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deste trabalho foi construir um Gêmeo Digital funcional, capaz não apenas de simular uma cidade em 3D, mas também de integrar dados do mundo real e aplicar modelos de mineração de dados para gerar previsões e detectar anomalias."</a:t>
            </a:r>
          </a:p>
          <a:p>
            <a:endParaRPr lang="pt-BR" dirty="0"/>
          </a:p>
          <a:p>
            <a:r>
              <a:rPr lang="pt-BR" dirty="0"/>
              <a:t>O sistema implementa três recursos principais:</a:t>
            </a:r>
          </a:p>
          <a:p>
            <a:pPr marL="228600" indent="-228600">
              <a:buAutoNum type="arabicParenBoth"/>
            </a:pPr>
            <a:r>
              <a:rPr lang="pt-BR" dirty="0"/>
              <a:t>Um replay de dados climáticos históricos que altera o </a:t>
            </a:r>
            <a:r>
              <a:rPr lang="pt-BR" dirty="0" err="1"/>
              <a:t>ambienteda</a:t>
            </a:r>
            <a:r>
              <a:rPr lang="pt-BR" dirty="0"/>
              <a:t> simulação; </a:t>
            </a:r>
          </a:p>
          <a:p>
            <a:pPr marL="228600" indent="-228600">
              <a:buAutoNum type="arabicParenBoth"/>
            </a:pPr>
            <a:r>
              <a:rPr lang="pt-BR" dirty="0"/>
              <a:t>Um pipeline de Detecção de Outliers (LOF) que identifica e visualiza anomalias de tráfego em tempo real; </a:t>
            </a:r>
          </a:p>
          <a:p>
            <a:pPr marL="228600" indent="-228600">
              <a:buAutoNum type="arabicParenBoth"/>
            </a:pPr>
            <a:r>
              <a:rPr lang="pt-BR" dirty="0"/>
              <a:t>Um pipeline de Classificação (Random Forest com SMOTE) que prevê a qualidade do ar, abordando o desafio de dados desbalanceados. </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277178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minha revisão, encontrei trabalhos que focavam ou na simulação 3D, ou na análise de tráfego, ou na análise de poluição. A lacuna que meu projeto preenche é a </a:t>
            </a:r>
            <a:r>
              <a:rPr lang="pt-BR" i="1" dirty="0"/>
              <a:t>integração</a:t>
            </a:r>
            <a:r>
              <a:rPr lang="pt-BR" dirty="0"/>
              <a:t> de todas essas frentes em uma plataforma única e funcional."</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877819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o projeto funcionar, usei alguns conceitos-chave. A Unity é o cliente. O Node.js é o cérebro (servidor). E o mais importante, para o Machine Learning, usei o Node.js para </a:t>
            </a:r>
            <a:r>
              <a:rPr lang="pt-BR" i="1" dirty="0"/>
              <a:t>chamar</a:t>
            </a:r>
            <a:r>
              <a:rPr lang="pt-BR" dirty="0"/>
              <a:t> scripts Python diretamente, o que é uma arquitetura muito leve e eficiente.</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2870491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54375" y="1655520"/>
            <a:ext cx="7635250" cy="1068935"/>
          </a:xfrm>
          <a:noFill/>
          <a:effectLst>
            <a:outerShdw blurRad="50800" dist="381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54374" y="2724455"/>
            <a:ext cx="7635249" cy="610820"/>
          </a:xfrm>
        </p:spPr>
        <p:txBody>
          <a:bodyPr>
            <a:normAutofit/>
          </a:bodyPr>
          <a:lstStyle>
            <a:lvl1pPr marL="0" indent="0" algn="ctr">
              <a:buNone/>
              <a:defRPr sz="2800" b="0" i="0">
                <a:solidFill>
                  <a:srgbClr val="DD87A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pt-BR"/>
              <a:t>Clique para editar o título Mestre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2237856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097178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pt-BR"/>
              <a:t>Clique para editar o título Mestre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538032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2017355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629842" y="1878806"/>
            <a:ext cx="3868340"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4629150" y="1878806"/>
            <a:ext cx="3887391"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18808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011552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2547099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91995"/>
            <a:ext cx="8286617" cy="916230"/>
          </a:xfrm>
        </p:spPr>
        <p:txBody>
          <a:bodyPr>
            <a:normAutofit/>
          </a:bodyPr>
          <a:lstStyle>
            <a:lvl1pPr algn="ctr">
              <a:defRPr sz="3600" baseline="0">
                <a:solidFill>
                  <a:srgbClr val="DD87A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57200" y="1808225"/>
            <a:ext cx="8286617" cy="2917175"/>
          </a:xfrm>
        </p:spPr>
        <p:txBody>
          <a:bodyPr/>
          <a:lstStyle>
            <a:lvl1pPr algn="ctr">
              <a:defRPr sz="28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374799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a:t>Clique no ícone para adicionar uma imagem</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340066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27782225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2627350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6425940" cy="763525"/>
          </a:xfrm>
        </p:spPr>
        <p:txBody>
          <a:bodyPr>
            <a:normAutofit/>
          </a:bodyPr>
          <a:lstStyle>
            <a:lvl1pPr algn="l">
              <a:defRPr sz="3600">
                <a:solidFill>
                  <a:srgbClr val="BA2D1C"/>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044700"/>
            <a:ext cx="6405375" cy="341019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6880" y="891995"/>
            <a:ext cx="8075311" cy="871876"/>
          </a:xfrm>
        </p:spPr>
        <p:txBody>
          <a:bodyPr>
            <a:normAutofit/>
          </a:bodyPr>
          <a:lstStyle>
            <a:lvl1pPr algn="ctr">
              <a:defRPr sz="3600" u="none" baseline="0">
                <a:solidFill>
                  <a:srgbClr val="DD87A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1809" y="1745435"/>
            <a:ext cx="4040188" cy="568644"/>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80" y="2314078"/>
            <a:ext cx="4035120" cy="2427818"/>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745434"/>
            <a:ext cx="4041775" cy="568643"/>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1" y="2314077"/>
            <a:ext cx="4041775" cy="2427819"/>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11/11/2025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‹nº›</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11/11/2025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‹nº›</a:t>
            </a:fld>
            <a:endParaRPr lang="en-US"/>
          </a:p>
        </p:txBody>
      </p:sp>
      <p:sp>
        <p:nvSpPr>
          <p:cNvPr id="7" name="TextBox 6">
            <a:extLst>
              <a:ext uri="{FF2B5EF4-FFF2-40B4-BE49-F238E27FC236}">
                <a16:creationId xmlns:a16="http://schemas.microsoft.com/office/drawing/2014/main" id="{66155B97-14D5-0235-D377-0D51198E8478}"/>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233957145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hyperlink" Target="https://api.digitaltwins.com.br/api/"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hyperlink" Target="https://smartcity.digitaltwins.com.br/index.php" TargetMode="External"/><Relationship Id="rId5" Type="http://schemas.openxmlformats.org/officeDocument/2006/relationships/hyperlink" Target="https://smartcity.digitaltwins.com.br/dashboard.php" TargetMode="External"/><Relationship Id="rId4" Type="http://schemas.openxmlformats.org/officeDocument/2006/relationships/hyperlink" Target="https://www.digitaltwins.com.b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image" Target="../media/image20.gif"/><Relationship Id="rId4" Type="http://schemas.openxmlformats.org/officeDocument/2006/relationships/image" Target="../media/image19.gif"/></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8.xml"/><Relationship Id="rId4" Type="http://schemas.openxmlformats.org/officeDocument/2006/relationships/slide" Target="slide4.xml"/></Relationships>
</file>

<file path=ppt/slides/_rels/slide2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3.gif"/><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 Target="slide24.xml"/><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Data" Target="../diagrams/data1.xml"/><Relationship Id="rId5" Type="http://schemas.openxmlformats.org/officeDocument/2006/relationships/slide" Target="slide26.xml"/><Relationship Id="rId10" Type="http://schemas.microsoft.com/office/2007/relationships/diagramDrawing" Target="../diagrams/drawing1.xml"/><Relationship Id="rId4" Type="http://schemas.openxmlformats.org/officeDocument/2006/relationships/slide" Target="slide25.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mart City">
            <a:extLst>
              <a:ext uri="{FF2B5EF4-FFF2-40B4-BE49-F238E27FC236}">
                <a16:creationId xmlns:a16="http://schemas.microsoft.com/office/drawing/2014/main" id="{29289B40-F7DC-0DEE-E9CF-2E5FDD527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1"/>
            <a:ext cx="8420099"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Elipse 1">
            <a:extLst>
              <a:ext uri="{FF2B5EF4-FFF2-40B4-BE49-F238E27FC236}">
                <a16:creationId xmlns:a16="http://schemas.microsoft.com/office/drawing/2014/main" id="{0D9D86A9-0CE1-FAEF-6F1C-BA81DB53E4E8}"/>
              </a:ext>
            </a:extLst>
          </p:cNvPr>
          <p:cNvSpPr/>
          <p:nvPr/>
        </p:nvSpPr>
        <p:spPr>
          <a:xfrm>
            <a:off x="7582559" y="1734203"/>
            <a:ext cx="490960" cy="458116"/>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05067C79-DC2E-7279-9BA2-D38348A1C80F}"/>
              </a:ext>
            </a:extLst>
          </p:cNvPr>
          <p:cNvSpPr txBox="1"/>
          <p:nvPr/>
        </p:nvSpPr>
        <p:spPr>
          <a:xfrm>
            <a:off x="-9150" y="-24235"/>
            <a:ext cx="3503065" cy="1015663"/>
          </a:xfrm>
          <a:prstGeom prst="rect">
            <a:avLst/>
          </a:prstGeom>
          <a:noFill/>
        </p:spPr>
        <p:txBody>
          <a:bodyPr wrap="square" rtlCol="0">
            <a:spAutoFit/>
          </a:bodyPr>
          <a:lstStyle/>
          <a:p>
            <a:r>
              <a:rPr lang="pt-BR" sz="1000" b="1" dirty="0">
                <a:solidFill>
                  <a:schemeClr val="accent6">
                    <a:lumMod val="60000"/>
                    <a:lumOff val="40000"/>
                  </a:schemeClr>
                </a:solidFill>
                <a:hlinkClick r:id="rId4"/>
              </a:rPr>
              <a:t>https://www.digitaltwins.com.br/</a:t>
            </a:r>
            <a:endParaRPr lang="pt-BR" sz="1000" b="1" dirty="0">
              <a:solidFill>
                <a:schemeClr val="accent6">
                  <a:lumMod val="60000"/>
                  <a:lumOff val="40000"/>
                </a:schemeClr>
              </a:solidFill>
            </a:endParaRPr>
          </a:p>
          <a:p>
            <a:r>
              <a:rPr lang="pt-BR" sz="1000" b="1" dirty="0">
                <a:solidFill>
                  <a:schemeClr val="accent6">
                    <a:lumMod val="60000"/>
                    <a:lumOff val="40000"/>
                  </a:schemeClr>
                </a:solidFill>
                <a:hlinkClick r:id="rId5"/>
              </a:rPr>
              <a:t>https://smartcity.digitaltwins.com.br/dashboard.php</a:t>
            </a:r>
            <a:endParaRPr lang="pt-BR" sz="1000" b="1" dirty="0">
              <a:solidFill>
                <a:schemeClr val="accent6">
                  <a:lumMod val="60000"/>
                  <a:lumOff val="40000"/>
                </a:schemeClr>
              </a:solidFill>
            </a:endParaRPr>
          </a:p>
          <a:p>
            <a:r>
              <a:rPr lang="pt-BR" sz="1000" b="1" dirty="0">
                <a:solidFill>
                  <a:schemeClr val="accent6">
                    <a:lumMod val="60000"/>
                    <a:lumOff val="40000"/>
                  </a:schemeClr>
                </a:solidFill>
                <a:hlinkClick r:id="rId6"/>
              </a:rPr>
              <a:t>https://smartcity.digitaltwins.com.br/index.php</a:t>
            </a:r>
            <a:endParaRPr lang="pt-BR" sz="1000" b="1" dirty="0">
              <a:solidFill>
                <a:schemeClr val="accent6">
                  <a:lumMod val="60000"/>
                  <a:lumOff val="40000"/>
                </a:schemeClr>
              </a:solidFill>
            </a:endParaRPr>
          </a:p>
          <a:p>
            <a:r>
              <a:rPr lang="pt-BR" sz="1000" b="1" dirty="0">
                <a:solidFill>
                  <a:schemeClr val="accent6">
                    <a:lumMod val="60000"/>
                    <a:lumOff val="40000"/>
                  </a:schemeClr>
                </a:solidFill>
                <a:hlinkClick r:id="rId7"/>
              </a:rPr>
              <a:t>https://api.digitaltwins.com.br/api/</a:t>
            </a:r>
            <a:endParaRPr lang="pt-BR" sz="1000" b="1" dirty="0">
              <a:solidFill>
                <a:schemeClr val="accent6">
                  <a:lumMod val="60000"/>
                  <a:lumOff val="40000"/>
                </a:schemeClr>
              </a:solidFill>
            </a:endParaRPr>
          </a:p>
          <a:p>
            <a:endParaRPr lang="pt-BR" sz="1000" b="1" dirty="0">
              <a:solidFill>
                <a:schemeClr val="accent6">
                  <a:lumMod val="60000"/>
                  <a:lumOff val="40000"/>
                </a:schemeClr>
              </a:solidFill>
            </a:endParaRPr>
          </a:p>
          <a:p>
            <a:endParaRPr lang="pt-BR" sz="1000" b="1" dirty="0">
              <a:solidFill>
                <a:schemeClr val="accent6">
                  <a:lumMod val="60000"/>
                  <a:lumOff val="40000"/>
                </a:schemeClr>
              </a:solidFill>
            </a:endParaRPr>
          </a:p>
        </p:txBody>
      </p:sp>
      <p:sp>
        <p:nvSpPr>
          <p:cNvPr id="6" name="CaixaDeTexto 5">
            <a:extLst>
              <a:ext uri="{FF2B5EF4-FFF2-40B4-BE49-F238E27FC236}">
                <a16:creationId xmlns:a16="http://schemas.microsoft.com/office/drawing/2014/main" id="{9CDFCE0B-DF8B-42D4-7B1B-55ED290E7F41}"/>
              </a:ext>
            </a:extLst>
          </p:cNvPr>
          <p:cNvSpPr txBox="1"/>
          <p:nvPr/>
        </p:nvSpPr>
        <p:spPr>
          <a:xfrm>
            <a:off x="5888339" y="-24235"/>
            <a:ext cx="3206805" cy="369332"/>
          </a:xfrm>
          <a:prstGeom prst="rect">
            <a:avLst/>
          </a:prstGeom>
          <a:noFill/>
        </p:spPr>
        <p:txBody>
          <a:bodyPr wrap="square" rtlCol="0">
            <a:spAutoFit/>
          </a:bodyPr>
          <a:lstStyle/>
          <a:p>
            <a:r>
              <a:rPr lang="pt-BR" sz="900" b="1" dirty="0"/>
              <a:t>https://github.com/gitandreihirata/Unesp_Doutorado/tree/main/Mineracao%20de%20Dados/Projeto%20Final</a:t>
            </a:r>
          </a:p>
        </p:txBody>
      </p:sp>
    </p:spTree>
    <p:extLst>
      <p:ext uri="{BB962C8B-B14F-4D97-AF65-F5344CB8AC3E}">
        <p14:creationId xmlns:p14="http://schemas.microsoft.com/office/powerpoint/2010/main" val="2600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696C0-54BE-DB44-DE7A-F8B4634FF5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7B4CB18-C027-A662-9660-0330F6CA259F}"/>
              </a:ext>
            </a:extLst>
          </p:cNvPr>
          <p:cNvSpPr>
            <a:spLocks noGrp="1"/>
          </p:cNvSpPr>
          <p:nvPr>
            <p:ph type="title"/>
          </p:nvPr>
        </p:nvSpPr>
        <p:spPr/>
        <p:txBody>
          <a:bodyPr>
            <a:normAutofit/>
          </a:bodyPr>
          <a:lstStyle/>
          <a:p>
            <a:r>
              <a:rPr lang="pt-BR" sz="2800" b="1" dirty="0"/>
              <a:t>Fundamentos (a.3) - Mineração de Dados</a:t>
            </a:r>
          </a:p>
        </p:txBody>
      </p:sp>
      <p:sp>
        <p:nvSpPr>
          <p:cNvPr id="5" name="Content Placeholder 4">
            <a:extLst>
              <a:ext uri="{FF2B5EF4-FFF2-40B4-BE49-F238E27FC236}">
                <a16:creationId xmlns:a16="http://schemas.microsoft.com/office/drawing/2014/main" id="{FF584944-7353-6CD5-30F7-D3E8473476D6}"/>
              </a:ext>
            </a:extLst>
          </p:cNvPr>
          <p:cNvSpPr>
            <a:spLocks noGrp="1"/>
          </p:cNvSpPr>
          <p:nvPr>
            <p:ph idx="1"/>
          </p:nvPr>
        </p:nvSpPr>
        <p:spPr/>
        <p:txBody>
          <a:bodyPr>
            <a:normAutofit fontScale="55000" lnSpcReduction="20000"/>
          </a:bodyPr>
          <a:lstStyle/>
          <a:p>
            <a:r>
              <a:rPr lang="pt-BR" b="1" dirty="0"/>
              <a:t>Atividade 3: Detecção de Outliers (LOF):</a:t>
            </a:r>
            <a:endParaRPr lang="pt-BR" dirty="0"/>
          </a:p>
          <a:p>
            <a:pPr lvl="1"/>
            <a:r>
              <a:rPr lang="pt-BR" dirty="0"/>
              <a:t>Um algoritmo que encontra anomalias.</a:t>
            </a:r>
          </a:p>
          <a:p>
            <a:pPr lvl="1"/>
            <a:r>
              <a:rPr lang="pt-BR" dirty="0"/>
              <a:t>Ele é excelente em encontrar "outliers de densidade". </a:t>
            </a:r>
            <a:r>
              <a:rPr lang="pt-BR" dirty="0" err="1"/>
              <a:t>Ex</a:t>
            </a:r>
            <a:r>
              <a:rPr lang="pt-BR" dirty="0"/>
              <a:t>: Um carro parado (</a:t>
            </a:r>
            <a:r>
              <a:rPr lang="pt-BR" dirty="0" err="1"/>
              <a:t>avgTimeOnSensor</a:t>
            </a:r>
            <a:r>
              <a:rPr lang="pt-BR" dirty="0"/>
              <a:t> alto) em um tráfego que flui (</a:t>
            </a:r>
            <a:r>
              <a:rPr lang="pt-BR" dirty="0" err="1"/>
              <a:t>vehicleCount</a:t>
            </a:r>
            <a:r>
              <a:rPr lang="pt-BR" dirty="0"/>
              <a:t> baixo) é uma anomalia de densidade.</a:t>
            </a:r>
          </a:p>
          <a:p>
            <a:r>
              <a:rPr lang="pt-BR" b="1" dirty="0"/>
              <a:t>Atividade 2: Classificação (Random Forest):</a:t>
            </a:r>
            <a:endParaRPr lang="pt-BR" dirty="0"/>
          </a:p>
          <a:p>
            <a:pPr lvl="1"/>
            <a:r>
              <a:rPr lang="pt-BR" dirty="0"/>
              <a:t>Um modelo que aprende a prever uma classe (</a:t>
            </a:r>
            <a:r>
              <a:rPr lang="pt-BR" dirty="0" err="1"/>
              <a:t>ex</a:t>
            </a:r>
            <a:r>
              <a:rPr lang="pt-BR" dirty="0"/>
              <a:t>: "Boa", "Moderada", "Alerta").</a:t>
            </a:r>
          </a:p>
          <a:p>
            <a:r>
              <a:rPr lang="pt-BR" b="1" dirty="0"/>
              <a:t>Atividade 4: Dados Desbalanceados (SMOTE):</a:t>
            </a:r>
            <a:endParaRPr lang="pt-BR" dirty="0"/>
          </a:p>
          <a:p>
            <a:pPr lvl="1"/>
            <a:r>
              <a:rPr lang="pt-BR" dirty="0"/>
              <a:t>O problema de ter poucos exemplos de classes raras (</a:t>
            </a:r>
            <a:r>
              <a:rPr lang="pt-BR" dirty="0" err="1"/>
              <a:t>ex</a:t>
            </a:r>
            <a:r>
              <a:rPr lang="pt-BR" dirty="0"/>
              <a:t>: 100 dias "Bons" para cada 1 dia "Alerta").</a:t>
            </a:r>
          </a:p>
          <a:p>
            <a:pPr lvl="1"/>
            <a:r>
              <a:rPr lang="pt-BR" dirty="0"/>
              <a:t>Ele cria "exemplos sintéticos" das classes raras, forçando o modelo a aprender a detectá-las.</a:t>
            </a:r>
          </a:p>
        </p:txBody>
      </p:sp>
    </p:spTree>
    <p:extLst>
      <p:ext uri="{BB962C8B-B14F-4D97-AF65-F5344CB8AC3E}">
        <p14:creationId xmlns:p14="http://schemas.microsoft.com/office/powerpoint/2010/main" val="2624036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564ED-E573-E99E-A622-7637CA1044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BEC58A-EC22-8808-9094-8EAFC5322F73}"/>
              </a:ext>
            </a:extLst>
          </p:cNvPr>
          <p:cNvSpPr>
            <a:spLocks noGrp="1"/>
          </p:cNvSpPr>
          <p:nvPr>
            <p:ph type="title"/>
          </p:nvPr>
        </p:nvSpPr>
        <p:spPr/>
        <p:txBody>
          <a:bodyPr>
            <a:noAutofit/>
          </a:bodyPr>
          <a:lstStyle/>
          <a:p>
            <a:r>
              <a:rPr lang="pt-BR" sz="2000" b="1" dirty="0"/>
              <a:t>Metodologia (a.4) -</a:t>
            </a:r>
          </a:p>
        </p:txBody>
      </p:sp>
      <p:sp>
        <p:nvSpPr>
          <p:cNvPr id="10" name="Content Placeholder 4">
            <a:extLst>
              <a:ext uri="{FF2B5EF4-FFF2-40B4-BE49-F238E27FC236}">
                <a16:creationId xmlns:a16="http://schemas.microsoft.com/office/drawing/2014/main" id="{6CFE38B2-2E18-E862-F6AD-AB3C965A9C6E}"/>
              </a:ext>
            </a:extLst>
          </p:cNvPr>
          <p:cNvSpPr txBox="1">
            <a:spLocks/>
          </p:cNvSpPr>
          <p:nvPr/>
        </p:nvSpPr>
        <p:spPr>
          <a:xfrm>
            <a:off x="601670" y="1044699"/>
            <a:ext cx="3817625" cy="35122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pt-BR" dirty="0"/>
          </a:p>
        </p:txBody>
      </p:sp>
      <p:pic>
        <p:nvPicPr>
          <p:cNvPr id="7" name="Espaço Reservado para Conteúdo 6">
            <a:extLst>
              <a:ext uri="{FF2B5EF4-FFF2-40B4-BE49-F238E27FC236}">
                <a16:creationId xmlns:a16="http://schemas.microsoft.com/office/drawing/2014/main" id="{1BB41668-40C7-B524-13AB-58868CAA36D8}"/>
              </a:ext>
            </a:extLst>
          </p:cNvPr>
          <p:cNvPicPr>
            <a:picLocks noGrp="1" noChangeAspect="1"/>
          </p:cNvPicPr>
          <p:nvPr>
            <p:ph idx="1"/>
          </p:nvPr>
        </p:nvPicPr>
        <p:blipFill>
          <a:blip r:embed="rId3"/>
          <a:stretch>
            <a:fillRect/>
          </a:stretch>
        </p:blipFill>
        <p:spPr>
          <a:xfrm>
            <a:off x="601663" y="1822707"/>
            <a:ext cx="6405562" cy="1853686"/>
          </a:xfrm>
          <a:prstGeom prst="rect">
            <a:avLst/>
          </a:prstGeom>
        </p:spPr>
      </p:pic>
    </p:spTree>
    <p:extLst>
      <p:ext uri="{BB962C8B-B14F-4D97-AF65-F5344CB8AC3E}">
        <p14:creationId xmlns:p14="http://schemas.microsoft.com/office/powerpoint/2010/main" val="3601093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A391E-E90F-A9E3-D01C-AEDAC93F54D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34ACEE-2F6A-1C47-8DD8-597B66FCDB4F}"/>
              </a:ext>
            </a:extLst>
          </p:cNvPr>
          <p:cNvSpPr>
            <a:spLocks noGrp="1"/>
          </p:cNvSpPr>
          <p:nvPr>
            <p:ph type="title"/>
          </p:nvPr>
        </p:nvSpPr>
        <p:spPr/>
        <p:txBody>
          <a:bodyPr>
            <a:noAutofit/>
          </a:bodyPr>
          <a:lstStyle/>
          <a:p>
            <a:r>
              <a:rPr lang="pt-BR" sz="2000" b="1" dirty="0"/>
              <a:t>Arquitetura do Sistema</a:t>
            </a:r>
          </a:p>
        </p:txBody>
      </p:sp>
      <p:sp>
        <p:nvSpPr>
          <p:cNvPr id="10" name="Content Placeholder 4">
            <a:extLst>
              <a:ext uri="{FF2B5EF4-FFF2-40B4-BE49-F238E27FC236}">
                <a16:creationId xmlns:a16="http://schemas.microsoft.com/office/drawing/2014/main" id="{E049EE1F-229D-A1B2-12DF-B50EFBF56C3D}"/>
              </a:ext>
            </a:extLst>
          </p:cNvPr>
          <p:cNvSpPr txBox="1">
            <a:spLocks/>
          </p:cNvSpPr>
          <p:nvPr/>
        </p:nvSpPr>
        <p:spPr>
          <a:xfrm>
            <a:off x="601670" y="1044699"/>
            <a:ext cx="3817625" cy="35122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pt-BR" dirty="0"/>
          </a:p>
        </p:txBody>
      </p:sp>
      <p:pic>
        <p:nvPicPr>
          <p:cNvPr id="7" name="Espaço Reservado para Conteúdo 6">
            <a:extLst>
              <a:ext uri="{FF2B5EF4-FFF2-40B4-BE49-F238E27FC236}">
                <a16:creationId xmlns:a16="http://schemas.microsoft.com/office/drawing/2014/main" id="{66F1A937-00E1-CD2D-D35E-0BC6EC38978A}"/>
              </a:ext>
            </a:extLst>
          </p:cNvPr>
          <p:cNvPicPr>
            <a:picLocks noGrp="1" noChangeAspect="1"/>
          </p:cNvPicPr>
          <p:nvPr>
            <p:ph idx="1"/>
          </p:nvPr>
        </p:nvPicPr>
        <p:blipFill>
          <a:blip r:embed="rId3"/>
          <a:stretch>
            <a:fillRect/>
          </a:stretch>
        </p:blipFill>
        <p:spPr>
          <a:xfrm>
            <a:off x="2456168" y="1044575"/>
            <a:ext cx="2696552" cy="3409950"/>
          </a:xfrm>
          <a:prstGeom prst="rect">
            <a:avLst/>
          </a:prstGeom>
        </p:spPr>
      </p:pic>
    </p:spTree>
    <p:extLst>
      <p:ext uri="{BB962C8B-B14F-4D97-AF65-F5344CB8AC3E}">
        <p14:creationId xmlns:p14="http://schemas.microsoft.com/office/powerpoint/2010/main" val="4230420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9CDC8-5C7B-83E7-62D8-32C8AA7A8D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C1A407B-34BF-3E65-0702-47816223DA91}"/>
              </a:ext>
            </a:extLst>
          </p:cNvPr>
          <p:cNvSpPr>
            <a:spLocks noGrp="1"/>
          </p:cNvSpPr>
          <p:nvPr>
            <p:ph type="title"/>
          </p:nvPr>
        </p:nvSpPr>
        <p:spPr/>
        <p:txBody>
          <a:bodyPr>
            <a:noAutofit/>
          </a:bodyPr>
          <a:lstStyle/>
          <a:p>
            <a:r>
              <a:rPr lang="pt-BR" sz="2000" b="1" dirty="0"/>
              <a:t>Arquitetura do Sistema</a:t>
            </a:r>
          </a:p>
        </p:txBody>
      </p:sp>
      <p:sp>
        <p:nvSpPr>
          <p:cNvPr id="10" name="Content Placeholder 4">
            <a:extLst>
              <a:ext uri="{FF2B5EF4-FFF2-40B4-BE49-F238E27FC236}">
                <a16:creationId xmlns:a16="http://schemas.microsoft.com/office/drawing/2014/main" id="{1D861051-FFEF-26E4-3877-EBB1126D3FAC}"/>
              </a:ext>
            </a:extLst>
          </p:cNvPr>
          <p:cNvSpPr txBox="1">
            <a:spLocks/>
          </p:cNvSpPr>
          <p:nvPr/>
        </p:nvSpPr>
        <p:spPr>
          <a:xfrm>
            <a:off x="601670" y="1044699"/>
            <a:ext cx="3817625" cy="35122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pt-BR" dirty="0"/>
          </a:p>
        </p:txBody>
      </p:sp>
      <p:pic>
        <p:nvPicPr>
          <p:cNvPr id="6" name="Espaço Reservado para Conteúdo 5">
            <a:extLst>
              <a:ext uri="{FF2B5EF4-FFF2-40B4-BE49-F238E27FC236}">
                <a16:creationId xmlns:a16="http://schemas.microsoft.com/office/drawing/2014/main" id="{75B0940C-EAD0-CAE2-09FE-54B14D5F669E}"/>
              </a:ext>
            </a:extLst>
          </p:cNvPr>
          <p:cNvPicPr>
            <a:picLocks noGrp="1" noChangeAspect="1"/>
          </p:cNvPicPr>
          <p:nvPr>
            <p:ph idx="1"/>
          </p:nvPr>
        </p:nvPicPr>
        <p:blipFill>
          <a:blip r:embed="rId3"/>
          <a:stretch>
            <a:fillRect/>
          </a:stretch>
        </p:blipFill>
        <p:spPr>
          <a:xfrm>
            <a:off x="448965" y="1371972"/>
            <a:ext cx="6878379" cy="2857667"/>
          </a:xfrm>
          <a:prstGeom prst="rect">
            <a:avLst/>
          </a:prstGeom>
        </p:spPr>
      </p:pic>
    </p:spTree>
    <p:extLst>
      <p:ext uri="{BB962C8B-B14F-4D97-AF65-F5344CB8AC3E}">
        <p14:creationId xmlns:p14="http://schemas.microsoft.com/office/powerpoint/2010/main" val="1061753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343EC-340F-EAF6-8635-D89989CF4B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5B2D92-3867-8094-A06D-8D60CE358BB7}"/>
              </a:ext>
            </a:extLst>
          </p:cNvPr>
          <p:cNvSpPr>
            <a:spLocks noGrp="1"/>
          </p:cNvSpPr>
          <p:nvPr>
            <p:ph type="title"/>
          </p:nvPr>
        </p:nvSpPr>
        <p:spPr/>
        <p:txBody>
          <a:bodyPr>
            <a:normAutofit/>
          </a:bodyPr>
          <a:lstStyle/>
          <a:p>
            <a:r>
              <a:rPr lang="pt-BR" sz="2800" b="1" dirty="0"/>
              <a:t>Pipeline de Dados</a:t>
            </a:r>
          </a:p>
        </p:txBody>
      </p:sp>
      <p:sp>
        <p:nvSpPr>
          <p:cNvPr id="5" name="Content Placeholder 4">
            <a:extLst>
              <a:ext uri="{FF2B5EF4-FFF2-40B4-BE49-F238E27FC236}">
                <a16:creationId xmlns:a16="http://schemas.microsoft.com/office/drawing/2014/main" id="{3E24FDE2-0151-EACF-FB67-112C65FC9AD6}"/>
              </a:ext>
            </a:extLst>
          </p:cNvPr>
          <p:cNvSpPr>
            <a:spLocks noGrp="1"/>
          </p:cNvSpPr>
          <p:nvPr>
            <p:ph idx="1"/>
          </p:nvPr>
        </p:nvSpPr>
        <p:spPr>
          <a:xfrm>
            <a:off x="601671" y="1502815"/>
            <a:ext cx="2290574" cy="3512215"/>
          </a:xfrm>
        </p:spPr>
        <p:txBody>
          <a:bodyPr>
            <a:normAutofit fontScale="47500" lnSpcReduction="20000"/>
          </a:bodyPr>
          <a:lstStyle/>
          <a:p>
            <a:r>
              <a:rPr lang="en-US" dirty="0" err="1"/>
              <a:t>Catalogador</a:t>
            </a:r>
            <a:r>
              <a:rPr lang="en-US" dirty="0"/>
              <a:t> (</a:t>
            </a:r>
            <a:r>
              <a:rPr lang="en-US" i="1" dirty="0"/>
              <a:t>build_catalog.js</a:t>
            </a:r>
            <a:r>
              <a:rPr lang="en-US" dirty="0"/>
              <a:t>) </a:t>
            </a:r>
            <a:r>
              <a:rPr lang="en-US" dirty="0" err="1"/>
              <a:t>lê</a:t>
            </a:r>
            <a:r>
              <a:rPr lang="en-US" dirty="0"/>
              <a:t> ZIPs e </a:t>
            </a:r>
            <a:r>
              <a:rPr lang="en-US" dirty="0" err="1"/>
              <a:t>salva</a:t>
            </a:r>
            <a:r>
              <a:rPr lang="en-US" dirty="0"/>
              <a:t> no Mongo.</a:t>
            </a:r>
          </a:p>
          <a:p>
            <a:r>
              <a:rPr lang="en-US" dirty="0"/>
              <a:t>Unity (UI) </a:t>
            </a:r>
            <a:r>
              <a:rPr lang="en-US" dirty="0" err="1"/>
              <a:t>lê</a:t>
            </a:r>
            <a:r>
              <a:rPr lang="en-US" dirty="0"/>
              <a:t> o </a:t>
            </a:r>
            <a:r>
              <a:rPr lang="en-US" dirty="0" err="1"/>
              <a:t>catálogo</a:t>
            </a:r>
            <a:r>
              <a:rPr lang="en-US" dirty="0"/>
              <a:t> via API </a:t>
            </a:r>
            <a:r>
              <a:rPr lang="en-US" i="1" dirty="0"/>
              <a:t>(/filters/years...</a:t>
            </a:r>
            <a:r>
              <a:rPr lang="en-US" dirty="0"/>
              <a:t>).</a:t>
            </a:r>
          </a:p>
          <a:p>
            <a:r>
              <a:rPr lang="en-US" dirty="0" err="1"/>
              <a:t>Usuário</a:t>
            </a:r>
            <a:r>
              <a:rPr lang="en-US" dirty="0"/>
              <a:t> </a:t>
            </a:r>
            <a:r>
              <a:rPr lang="en-US" dirty="0" err="1"/>
              <a:t>clica</a:t>
            </a:r>
            <a:r>
              <a:rPr lang="en-US" dirty="0"/>
              <a:t> </a:t>
            </a:r>
            <a:r>
              <a:rPr lang="en-US" dirty="0" err="1"/>
              <a:t>em</a:t>
            </a:r>
            <a:r>
              <a:rPr lang="en-US" dirty="0"/>
              <a:t> "</a:t>
            </a:r>
            <a:r>
              <a:rPr lang="en-US" dirty="0" err="1"/>
              <a:t>Importar</a:t>
            </a:r>
            <a:r>
              <a:rPr lang="en-US" dirty="0"/>
              <a:t>".</a:t>
            </a:r>
          </a:p>
          <a:p>
            <a:r>
              <a:rPr lang="en-US" dirty="0"/>
              <a:t>API (</a:t>
            </a:r>
            <a:r>
              <a:rPr lang="en-US" i="1" dirty="0"/>
              <a:t>/import/station</a:t>
            </a:r>
            <a:r>
              <a:rPr lang="en-US" dirty="0"/>
              <a:t>) </a:t>
            </a:r>
            <a:r>
              <a:rPr lang="en-US" dirty="0" err="1"/>
              <a:t>baixa</a:t>
            </a:r>
            <a:r>
              <a:rPr lang="en-US" dirty="0"/>
              <a:t> o ZIP, </a:t>
            </a:r>
            <a:r>
              <a:rPr lang="en-US" dirty="0" err="1"/>
              <a:t>processa</a:t>
            </a:r>
            <a:r>
              <a:rPr lang="en-US" dirty="0"/>
              <a:t> o CSV (csvProcessor.js) e </a:t>
            </a:r>
            <a:r>
              <a:rPr lang="en-US" dirty="0" err="1"/>
              <a:t>salva</a:t>
            </a:r>
            <a:r>
              <a:rPr lang="en-US" dirty="0"/>
              <a:t> </a:t>
            </a:r>
            <a:r>
              <a:rPr lang="en-US" dirty="0" err="1"/>
              <a:t>os</a:t>
            </a:r>
            <a:r>
              <a:rPr lang="en-US" dirty="0"/>
              <a:t> dados no Mongo.</a:t>
            </a:r>
          </a:p>
          <a:p>
            <a:r>
              <a:rPr lang="en-US" dirty="0"/>
              <a:t>Unity (</a:t>
            </a:r>
            <a:r>
              <a:rPr lang="en-US" dirty="0" err="1"/>
              <a:t>SimulationClock</a:t>
            </a:r>
            <a:r>
              <a:rPr lang="en-US" dirty="0"/>
              <a:t>) </a:t>
            </a:r>
            <a:r>
              <a:rPr lang="en-US" dirty="0" err="1"/>
              <a:t>lê</a:t>
            </a:r>
            <a:r>
              <a:rPr lang="en-US" dirty="0"/>
              <a:t> </a:t>
            </a:r>
            <a:r>
              <a:rPr lang="en-US" dirty="0" err="1"/>
              <a:t>os</a:t>
            </a:r>
            <a:r>
              <a:rPr lang="en-US" dirty="0"/>
              <a:t> dados do Mongo via API (</a:t>
            </a:r>
            <a:r>
              <a:rPr lang="en-US" i="1" dirty="0"/>
              <a:t>/replay</a:t>
            </a:r>
            <a:r>
              <a:rPr lang="en-US" dirty="0"/>
              <a:t>) e </a:t>
            </a:r>
            <a:r>
              <a:rPr lang="en-US" dirty="0" err="1"/>
              <a:t>muda</a:t>
            </a:r>
            <a:r>
              <a:rPr lang="en-US" dirty="0"/>
              <a:t> o </a:t>
            </a:r>
            <a:r>
              <a:rPr lang="en-US" dirty="0" err="1"/>
              <a:t>clima</a:t>
            </a:r>
            <a:r>
              <a:rPr lang="en-US" dirty="0"/>
              <a:t>.</a:t>
            </a:r>
          </a:p>
        </p:txBody>
      </p:sp>
      <p:pic>
        <p:nvPicPr>
          <p:cNvPr id="3" name="Imagem 2">
            <a:extLst>
              <a:ext uri="{FF2B5EF4-FFF2-40B4-BE49-F238E27FC236}">
                <a16:creationId xmlns:a16="http://schemas.microsoft.com/office/drawing/2014/main" id="{A0915332-3A0A-9F42-1944-DA1C13843766}"/>
              </a:ext>
            </a:extLst>
          </p:cNvPr>
          <p:cNvPicPr>
            <a:picLocks noChangeAspect="1"/>
          </p:cNvPicPr>
          <p:nvPr/>
        </p:nvPicPr>
        <p:blipFill>
          <a:blip r:embed="rId3"/>
          <a:stretch>
            <a:fillRect/>
          </a:stretch>
        </p:blipFill>
        <p:spPr>
          <a:xfrm>
            <a:off x="3197655" y="1655520"/>
            <a:ext cx="3975755" cy="2036470"/>
          </a:xfrm>
          <a:prstGeom prst="rect">
            <a:avLst/>
          </a:prstGeom>
        </p:spPr>
      </p:pic>
      <p:sp>
        <p:nvSpPr>
          <p:cNvPr id="6" name="Content Placeholder 4">
            <a:extLst>
              <a:ext uri="{FF2B5EF4-FFF2-40B4-BE49-F238E27FC236}">
                <a16:creationId xmlns:a16="http://schemas.microsoft.com/office/drawing/2014/main" id="{16E69773-E568-BC56-5C7D-A29BF2EF1D9B}"/>
              </a:ext>
            </a:extLst>
          </p:cNvPr>
          <p:cNvSpPr txBox="1">
            <a:spLocks/>
          </p:cNvSpPr>
          <p:nvPr/>
        </p:nvSpPr>
        <p:spPr>
          <a:xfrm>
            <a:off x="592131" y="1121052"/>
            <a:ext cx="2595985" cy="458115"/>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Pipeline 1: </a:t>
            </a:r>
            <a:r>
              <a:rPr lang="en-US" dirty="0" err="1"/>
              <a:t>Clima</a:t>
            </a:r>
            <a:r>
              <a:rPr lang="en-US" dirty="0"/>
              <a:t> (INMET)</a:t>
            </a:r>
          </a:p>
          <a:p>
            <a:pPr marL="0" indent="0">
              <a:buNone/>
            </a:pPr>
            <a:endParaRPr lang="en-US" dirty="0"/>
          </a:p>
        </p:txBody>
      </p:sp>
    </p:spTree>
    <p:extLst>
      <p:ext uri="{BB962C8B-B14F-4D97-AF65-F5344CB8AC3E}">
        <p14:creationId xmlns:p14="http://schemas.microsoft.com/office/powerpoint/2010/main" val="2543232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6D6DA-7374-01EE-B464-F86DB4CD40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B7CDEF-3C0A-5E73-3306-86D8A2CC91AA}"/>
              </a:ext>
            </a:extLst>
          </p:cNvPr>
          <p:cNvSpPr>
            <a:spLocks noGrp="1"/>
          </p:cNvSpPr>
          <p:nvPr>
            <p:ph type="title"/>
          </p:nvPr>
        </p:nvSpPr>
        <p:spPr/>
        <p:txBody>
          <a:bodyPr>
            <a:normAutofit/>
          </a:bodyPr>
          <a:lstStyle/>
          <a:p>
            <a:r>
              <a:rPr lang="pt-BR" sz="2800" b="1" dirty="0"/>
              <a:t>Pipeline de Dados</a:t>
            </a:r>
          </a:p>
        </p:txBody>
      </p:sp>
      <p:sp>
        <p:nvSpPr>
          <p:cNvPr id="5" name="Content Placeholder 4">
            <a:extLst>
              <a:ext uri="{FF2B5EF4-FFF2-40B4-BE49-F238E27FC236}">
                <a16:creationId xmlns:a16="http://schemas.microsoft.com/office/drawing/2014/main" id="{2F57DB71-6312-6CFB-4D9A-9B037E20295E}"/>
              </a:ext>
            </a:extLst>
          </p:cNvPr>
          <p:cNvSpPr>
            <a:spLocks noGrp="1"/>
          </p:cNvSpPr>
          <p:nvPr>
            <p:ph idx="1"/>
          </p:nvPr>
        </p:nvSpPr>
        <p:spPr>
          <a:xfrm>
            <a:off x="448966" y="1502814"/>
            <a:ext cx="2595984" cy="3512216"/>
          </a:xfrm>
        </p:spPr>
        <p:txBody>
          <a:bodyPr>
            <a:normAutofit fontScale="47500" lnSpcReduction="20000"/>
          </a:bodyPr>
          <a:lstStyle/>
          <a:p>
            <a:r>
              <a:rPr lang="en-US" dirty="0"/>
              <a:t>Unity (</a:t>
            </a:r>
            <a:r>
              <a:rPr lang="en-US" dirty="0" err="1"/>
              <a:t>VehicleCounterSensor</a:t>
            </a:r>
            <a:r>
              <a:rPr lang="en-US" dirty="0"/>
              <a:t>) </a:t>
            </a:r>
            <a:r>
              <a:rPr lang="en-US" dirty="0" err="1"/>
              <a:t>gera</a:t>
            </a:r>
            <a:r>
              <a:rPr lang="en-US" dirty="0"/>
              <a:t> dados (</a:t>
            </a:r>
            <a:r>
              <a:rPr lang="en-US" dirty="0" err="1"/>
              <a:t>Contagem</a:t>
            </a:r>
            <a:r>
              <a:rPr lang="en-US" dirty="0"/>
              <a:t>, Tempo) e </a:t>
            </a:r>
            <a:r>
              <a:rPr lang="en-US" dirty="0" err="1"/>
              <a:t>salva</a:t>
            </a:r>
            <a:r>
              <a:rPr lang="en-US" dirty="0"/>
              <a:t> no Mongo.</a:t>
            </a:r>
          </a:p>
          <a:p>
            <a:r>
              <a:rPr lang="en-US" dirty="0" err="1"/>
              <a:t>Usuário</a:t>
            </a:r>
            <a:r>
              <a:rPr lang="en-US" dirty="0"/>
              <a:t> </a:t>
            </a:r>
            <a:r>
              <a:rPr lang="en-US" dirty="0" err="1"/>
              <a:t>clica</a:t>
            </a:r>
            <a:r>
              <a:rPr lang="en-US" dirty="0"/>
              <a:t> </a:t>
            </a:r>
            <a:r>
              <a:rPr lang="en-US" dirty="0" err="1"/>
              <a:t>em</a:t>
            </a:r>
            <a:r>
              <a:rPr lang="en-US" dirty="0"/>
              <a:t> "</a:t>
            </a:r>
            <a:r>
              <a:rPr lang="en-US" dirty="0" err="1"/>
              <a:t>Treinar</a:t>
            </a:r>
            <a:r>
              <a:rPr lang="en-US" dirty="0"/>
              <a:t> Outlier".</a:t>
            </a:r>
          </a:p>
          <a:p>
            <a:r>
              <a:rPr lang="en-US" dirty="0"/>
              <a:t>API (</a:t>
            </a:r>
            <a:r>
              <a:rPr lang="en-US" i="1" dirty="0"/>
              <a:t>/ml/train/outlier</a:t>
            </a:r>
            <a:r>
              <a:rPr lang="en-US" dirty="0"/>
              <a:t>) chama o train_outlier_model.py.</a:t>
            </a:r>
          </a:p>
          <a:p>
            <a:r>
              <a:rPr lang="en-US" dirty="0"/>
              <a:t>Script Python </a:t>
            </a:r>
            <a:r>
              <a:rPr lang="en-US" dirty="0" err="1"/>
              <a:t>treina</a:t>
            </a:r>
            <a:r>
              <a:rPr lang="en-US" dirty="0"/>
              <a:t> (LOF) e </a:t>
            </a:r>
            <a:r>
              <a:rPr lang="en-US" dirty="0" err="1"/>
              <a:t>salva</a:t>
            </a:r>
            <a:r>
              <a:rPr lang="en-US" dirty="0"/>
              <a:t> o </a:t>
            </a:r>
            <a:r>
              <a:rPr lang="en-US" dirty="0" err="1"/>
              <a:t>lof_model.joblib</a:t>
            </a:r>
            <a:r>
              <a:rPr lang="en-US" dirty="0"/>
              <a:t>.</a:t>
            </a:r>
          </a:p>
          <a:p>
            <a:r>
              <a:rPr lang="en-US" dirty="0"/>
              <a:t>Unity (Sensor) chama a API (</a:t>
            </a:r>
            <a:r>
              <a:rPr lang="en-US" i="1" dirty="0"/>
              <a:t>/ml/predict/outlier</a:t>
            </a:r>
            <a:r>
              <a:rPr lang="en-US" dirty="0"/>
              <a:t>) </a:t>
            </a:r>
            <a:r>
              <a:rPr lang="en-US" dirty="0" err="1"/>
              <a:t>em</a:t>
            </a:r>
            <a:r>
              <a:rPr lang="en-US" dirty="0"/>
              <a:t> tempo real.</a:t>
            </a:r>
          </a:p>
          <a:p>
            <a:r>
              <a:rPr lang="en-US" dirty="0"/>
              <a:t>API chama predict_outlier.py (</a:t>
            </a:r>
            <a:r>
              <a:rPr lang="en-US" dirty="0" err="1"/>
              <a:t>que</a:t>
            </a:r>
            <a:r>
              <a:rPr lang="en-US" dirty="0"/>
              <a:t> </a:t>
            </a:r>
            <a:r>
              <a:rPr lang="en-US" dirty="0" err="1"/>
              <a:t>usa</a:t>
            </a:r>
            <a:r>
              <a:rPr lang="en-US" dirty="0"/>
              <a:t> o .</a:t>
            </a:r>
            <a:r>
              <a:rPr lang="en-US" dirty="0" err="1"/>
              <a:t>joblib</a:t>
            </a:r>
            <a:r>
              <a:rPr lang="en-US" dirty="0"/>
              <a:t>) e </a:t>
            </a:r>
            <a:r>
              <a:rPr lang="en-US" dirty="0" err="1"/>
              <a:t>retorna</a:t>
            </a:r>
            <a:r>
              <a:rPr lang="en-US" dirty="0"/>
              <a:t> a </a:t>
            </a:r>
            <a:r>
              <a:rPr lang="en-US" dirty="0" err="1"/>
              <a:t>predição</a:t>
            </a:r>
            <a:r>
              <a:rPr lang="en-US" dirty="0"/>
              <a:t>.</a:t>
            </a:r>
          </a:p>
          <a:p>
            <a:r>
              <a:rPr lang="en-US" dirty="0"/>
              <a:t>Unity (</a:t>
            </a:r>
            <a:r>
              <a:rPr lang="en-US" dirty="0" err="1"/>
              <a:t>IncidentManager</a:t>
            </a:r>
            <a:r>
              <a:rPr lang="en-US" dirty="0"/>
              <a:t>) </a:t>
            </a:r>
            <a:r>
              <a:rPr lang="en-US" dirty="0" err="1"/>
              <a:t>instancia</a:t>
            </a:r>
            <a:r>
              <a:rPr lang="en-US" dirty="0"/>
              <a:t> o "prefab" de </a:t>
            </a:r>
            <a:r>
              <a:rPr lang="en-US" dirty="0" err="1"/>
              <a:t>incidente</a:t>
            </a:r>
            <a:r>
              <a:rPr lang="en-US" dirty="0"/>
              <a:t>.</a:t>
            </a:r>
          </a:p>
        </p:txBody>
      </p:sp>
      <p:pic>
        <p:nvPicPr>
          <p:cNvPr id="6" name="Imagem 5">
            <a:extLst>
              <a:ext uri="{FF2B5EF4-FFF2-40B4-BE49-F238E27FC236}">
                <a16:creationId xmlns:a16="http://schemas.microsoft.com/office/drawing/2014/main" id="{B97B44F9-F635-AEA9-342E-D06FA4DBE9E7}"/>
              </a:ext>
            </a:extLst>
          </p:cNvPr>
          <p:cNvPicPr>
            <a:picLocks noChangeAspect="1"/>
          </p:cNvPicPr>
          <p:nvPr/>
        </p:nvPicPr>
        <p:blipFill>
          <a:blip r:embed="rId3"/>
          <a:stretch>
            <a:fillRect/>
          </a:stretch>
        </p:blipFill>
        <p:spPr>
          <a:xfrm>
            <a:off x="3197655" y="1808225"/>
            <a:ext cx="4077206" cy="1985165"/>
          </a:xfrm>
          <a:prstGeom prst="rect">
            <a:avLst/>
          </a:prstGeom>
        </p:spPr>
      </p:pic>
      <p:sp>
        <p:nvSpPr>
          <p:cNvPr id="7" name="Content Placeholder 4">
            <a:extLst>
              <a:ext uri="{FF2B5EF4-FFF2-40B4-BE49-F238E27FC236}">
                <a16:creationId xmlns:a16="http://schemas.microsoft.com/office/drawing/2014/main" id="{AFC493FB-606F-CE72-7CE2-5903FBAB8ED6}"/>
              </a:ext>
            </a:extLst>
          </p:cNvPr>
          <p:cNvSpPr txBox="1">
            <a:spLocks/>
          </p:cNvSpPr>
          <p:nvPr/>
        </p:nvSpPr>
        <p:spPr>
          <a:xfrm>
            <a:off x="448965" y="1044700"/>
            <a:ext cx="2748690" cy="458113"/>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Pipeline 2: Outlier (</a:t>
            </a:r>
            <a:r>
              <a:rPr lang="en-US" dirty="0" err="1"/>
              <a:t>Tráfego</a:t>
            </a:r>
            <a:r>
              <a:rPr lang="en-US" dirty="0"/>
              <a:t>)</a:t>
            </a:r>
          </a:p>
        </p:txBody>
      </p:sp>
    </p:spTree>
    <p:extLst>
      <p:ext uri="{BB962C8B-B14F-4D97-AF65-F5344CB8AC3E}">
        <p14:creationId xmlns:p14="http://schemas.microsoft.com/office/powerpoint/2010/main" val="550011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33B08-7E7E-1654-E93C-0FF92323640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AE0935-2339-6819-58E9-7D00528FA724}"/>
              </a:ext>
            </a:extLst>
          </p:cNvPr>
          <p:cNvSpPr>
            <a:spLocks noGrp="1"/>
          </p:cNvSpPr>
          <p:nvPr>
            <p:ph type="title"/>
          </p:nvPr>
        </p:nvSpPr>
        <p:spPr/>
        <p:txBody>
          <a:bodyPr>
            <a:normAutofit/>
          </a:bodyPr>
          <a:lstStyle/>
          <a:p>
            <a:r>
              <a:rPr lang="pt-BR" sz="2800" b="1" dirty="0"/>
              <a:t>Pipeline de Dados</a:t>
            </a:r>
          </a:p>
        </p:txBody>
      </p:sp>
      <p:sp>
        <p:nvSpPr>
          <p:cNvPr id="5" name="Content Placeholder 4">
            <a:extLst>
              <a:ext uri="{FF2B5EF4-FFF2-40B4-BE49-F238E27FC236}">
                <a16:creationId xmlns:a16="http://schemas.microsoft.com/office/drawing/2014/main" id="{58DB8DAD-A626-8362-87A6-E8B3BBDEA9F5}"/>
              </a:ext>
            </a:extLst>
          </p:cNvPr>
          <p:cNvSpPr>
            <a:spLocks noGrp="1"/>
          </p:cNvSpPr>
          <p:nvPr>
            <p:ph idx="1"/>
          </p:nvPr>
        </p:nvSpPr>
        <p:spPr>
          <a:xfrm>
            <a:off x="601671" y="1763839"/>
            <a:ext cx="2748689" cy="3251191"/>
          </a:xfrm>
        </p:spPr>
        <p:txBody>
          <a:bodyPr>
            <a:normAutofit/>
          </a:bodyPr>
          <a:lstStyle/>
          <a:p>
            <a:r>
              <a:rPr lang="pt-BR" sz="1800" dirty="0"/>
              <a:t>(Idêntico ao Pipeline 2, mas usando qualar_importer.py e os modelos de Classificação/SMOTE)</a:t>
            </a:r>
            <a:endParaRPr lang="en-US" sz="1800" dirty="0"/>
          </a:p>
        </p:txBody>
      </p:sp>
      <p:sp>
        <p:nvSpPr>
          <p:cNvPr id="7" name="Content Placeholder 4">
            <a:extLst>
              <a:ext uri="{FF2B5EF4-FFF2-40B4-BE49-F238E27FC236}">
                <a16:creationId xmlns:a16="http://schemas.microsoft.com/office/drawing/2014/main" id="{92A7F71D-E8BB-4695-9EEE-9DAFA7E7577E}"/>
              </a:ext>
            </a:extLst>
          </p:cNvPr>
          <p:cNvSpPr txBox="1">
            <a:spLocks/>
          </p:cNvSpPr>
          <p:nvPr/>
        </p:nvSpPr>
        <p:spPr>
          <a:xfrm>
            <a:off x="663934" y="1044700"/>
            <a:ext cx="2748690" cy="692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1800" dirty="0"/>
              <a:t>Pipeline 3: Qualidade do Ar (</a:t>
            </a:r>
            <a:r>
              <a:rPr lang="pt-BR" sz="1800" dirty="0" err="1"/>
              <a:t>Qualar</a:t>
            </a:r>
            <a:r>
              <a:rPr lang="pt-BR" sz="1800" dirty="0"/>
              <a:t>)</a:t>
            </a:r>
          </a:p>
        </p:txBody>
      </p:sp>
      <p:pic>
        <p:nvPicPr>
          <p:cNvPr id="9" name="Imagem 8">
            <a:extLst>
              <a:ext uri="{FF2B5EF4-FFF2-40B4-BE49-F238E27FC236}">
                <a16:creationId xmlns:a16="http://schemas.microsoft.com/office/drawing/2014/main" id="{E42B8D73-64C0-E6B6-08AF-76A89900A8BD}"/>
              </a:ext>
            </a:extLst>
          </p:cNvPr>
          <p:cNvPicPr>
            <a:picLocks noChangeAspect="1"/>
          </p:cNvPicPr>
          <p:nvPr/>
        </p:nvPicPr>
        <p:blipFill>
          <a:blip r:embed="rId3"/>
          <a:stretch>
            <a:fillRect/>
          </a:stretch>
        </p:blipFill>
        <p:spPr>
          <a:xfrm>
            <a:off x="3503065" y="1763839"/>
            <a:ext cx="3944038" cy="1918187"/>
          </a:xfrm>
          <a:prstGeom prst="rect">
            <a:avLst/>
          </a:prstGeom>
        </p:spPr>
      </p:pic>
    </p:spTree>
    <p:extLst>
      <p:ext uri="{BB962C8B-B14F-4D97-AF65-F5344CB8AC3E}">
        <p14:creationId xmlns:p14="http://schemas.microsoft.com/office/powerpoint/2010/main" val="3302839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7B37C-B7D3-3D92-7B3B-C2A1E5BDE4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823587-A401-A920-D8AF-D6794EAA4250}"/>
              </a:ext>
            </a:extLst>
          </p:cNvPr>
          <p:cNvSpPr>
            <a:spLocks noGrp="1"/>
          </p:cNvSpPr>
          <p:nvPr>
            <p:ph type="title"/>
          </p:nvPr>
        </p:nvSpPr>
        <p:spPr/>
        <p:txBody>
          <a:bodyPr>
            <a:normAutofit/>
          </a:bodyPr>
          <a:lstStyle/>
          <a:p>
            <a:r>
              <a:rPr lang="pt-BR" sz="2000" b="1" dirty="0"/>
              <a:t>Experimentos e Resultados (a.5) - Recurso 1: Replay de Clima</a:t>
            </a:r>
          </a:p>
        </p:txBody>
      </p:sp>
      <p:sp>
        <p:nvSpPr>
          <p:cNvPr id="5" name="Content Placeholder 4">
            <a:extLst>
              <a:ext uri="{FF2B5EF4-FFF2-40B4-BE49-F238E27FC236}">
                <a16:creationId xmlns:a16="http://schemas.microsoft.com/office/drawing/2014/main" id="{D3CD2990-A195-D536-BAEB-7638E911FFD5}"/>
              </a:ext>
            </a:extLst>
          </p:cNvPr>
          <p:cNvSpPr>
            <a:spLocks noGrp="1"/>
          </p:cNvSpPr>
          <p:nvPr>
            <p:ph idx="1"/>
          </p:nvPr>
        </p:nvSpPr>
        <p:spPr/>
        <p:txBody>
          <a:bodyPr>
            <a:normAutofit fontScale="77500" lnSpcReduction="20000"/>
          </a:bodyPr>
          <a:lstStyle/>
          <a:p>
            <a:r>
              <a:rPr lang="pt-BR" dirty="0"/>
              <a:t>Desafio: Como lidar com gigabytes de arquivos CSV do INMET sem travar o servidor ou a Unity?</a:t>
            </a:r>
          </a:p>
          <a:p>
            <a:r>
              <a:rPr lang="pt-BR" dirty="0"/>
              <a:t>Solução (Catálogo </a:t>
            </a:r>
            <a:r>
              <a:rPr lang="pt-BR" dirty="0" err="1"/>
              <a:t>Sob-Demanda</a:t>
            </a:r>
            <a:r>
              <a:rPr lang="pt-BR" dirty="0"/>
              <a:t>): Implementamos um catalogador que </a:t>
            </a:r>
            <a:r>
              <a:rPr lang="pt-BR" dirty="0" err="1"/>
              <a:t>pré</a:t>
            </a:r>
            <a:r>
              <a:rPr lang="pt-BR" dirty="0"/>
              <a:t>-processa apenas os nomes dos arquivos. A UI filtra instantaneamente.</a:t>
            </a:r>
          </a:p>
          <a:p>
            <a:r>
              <a:rPr lang="pt-BR" dirty="0"/>
              <a:t>Resultado: A API importa apenas o arquivo CSV necessário, </a:t>
            </a:r>
            <a:r>
              <a:rPr lang="pt-BR" dirty="0" err="1"/>
              <a:t>sob-demanda</a:t>
            </a:r>
            <a:r>
              <a:rPr lang="pt-BR" dirty="0"/>
              <a:t>, quando o usuário clica. O </a:t>
            </a:r>
            <a:r>
              <a:rPr lang="pt-BR" dirty="0" err="1"/>
              <a:t>SimulationClock</a:t>
            </a:r>
            <a:r>
              <a:rPr lang="pt-BR" dirty="0"/>
              <a:t> então lê esses dados importados e ajusta o ambiente (chuva, céu)</a:t>
            </a:r>
            <a:endParaRPr lang="en-US" dirty="0"/>
          </a:p>
        </p:txBody>
      </p:sp>
    </p:spTree>
    <p:extLst>
      <p:ext uri="{BB962C8B-B14F-4D97-AF65-F5344CB8AC3E}">
        <p14:creationId xmlns:p14="http://schemas.microsoft.com/office/powerpoint/2010/main" val="24321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CCA77-D89B-8AB5-2179-80DB42AE02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C1BCFD-A59F-A2B2-6A3E-F3A444CAE1E0}"/>
              </a:ext>
            </a:extLst>
          </p:cNvPr>
          <p:cNvSpPr>
            <a:spLocks noGrp="1"/>
          </p:cNvSpPr>
          <p:nvPr>
            <p:ph type="title"/>
          </p:nvPr>
        </p:nvSpPr>
        <p:spPr/>
        <p:txBody>
          <a:bodyPr>
            <a:noAutofit/>
          </a:bodyPr>
          <a:lstStyle/>
          <a:p>
            <a:r>
              <a:rPr lang="pt-BR" sz="2400" b="1" dirty="0"/>
              <a:t>Experimentos e Resultados (a.5) - Recurso 2: Detecção de Outlier</a:t>
            </a:r>
          </a:p>
        </p:txBody>
      </p:sp>
      <p:sp>
        <p:nvSpPr>
          <p:cNvPr id="5" name="Content Placeholder 4">
            <a:extLst>
              <a:ext uri="{FF2B5EF4-FFF2-40B4-BE49-F238E27FC236}">
                <a16:creationId xmlns:a16="http://schemas.microsoft.com/office/drawing/2014/main" id="{B0852C48-0AA3-45F1-C3F6-84AE3EB29E70}"/>
              </a:ext>
            </a:extLst>
          </p:cNvPr>
          <p:cNvSpPr>
            <a:spLocks noGrp="1"/>
          </p:cNvSpPr>
          <p:nvPr>
            <p:ph idx="1"/>
          </p:nvPr>
        </p:nvSpPr>
        <p:spPr/>
        <p:txBody>
          <a:bodyPr>
            <a:normAutofit fontScale="62500" lnSpcReduction="20000"/>
          </a:bodyPr>
          <a:lstStyle/>
          <a:p>
            <a:r>
              <a:rPr lang="pt-BR" b="1" dirty="0"/>
              <a:t>Objetivo:</a:t>
            </a:r>
            <a:r>
              <a:rPr lang="pt-BR" dirty="0"/>
              <a:t> Detectar anomalias de tráfego (congestionamentos) em tempo real.</a:t>
            </a:r>
          </a:p>
          <a:p>
            <a:r>
              <a:rPr lang="pt-BR" b="1" dirty="0"/>
              <a:t>Experimento:</a:t>
            </a:r>
            <a:endParaRPr lang="pt-BR" dirty="0"/>
          </a:p>
          <a:p>
            <a:pPr lvl="1"/>
            <a:r>
              <a:rPr lang="pt-BR" dirty="0"/>
              <a:t>Sensores 3D na Unity (</a:t>
            </a:r>
            <a:r>
              <a:rPr lang="pt-BR" dirty="0" err="1"/>
              <a:t>VehicleCounterSensor</a:t>
            </a:r>
            <a:r>
              <a:rPr lang="pt-BR" dirty="0"/>
              <a:t>) coletaram dados de tráfego "normal" dos carros-robô.</a:t>
            </a:r>
          </a:p>
          <a:p>
            <a:pPr lvl="1"/>
            <a:r>
              <a:rPr lang="pt-BR" dirty="0"/>
              <a:t>Treinamos o modelo LOF (Local Outlier Factor) com esses dados.</a:t>
            </a:r>
          </a:p>
          <a:p>
            <a:pPr lvl="1"/>
            <a:r>
              <a:rPr lang="pt-BR" dirty="0"/>
              <a:t>API de predição foi ativada.</a:t>
            </a:r>
          </a:p>
          <a:p>
            <a:pPr lvl="1"/>
            <a:r>
              <a:rPr lang="pt-BR" b="1" dirty="0"/>
              <a:t>Teste de Anomalia:</a:t>
            </a:r>
            <a:r>
              <a:rPr lang="pt-BR" dirty="0"/>
              <a:t> Forçamos um carro-robô a parar dentro do sensor (desativando seu script de IA).</a:t>
            </a:r>
          </a:p>
          <a:p>
            <a:r>
              <a:rPr lang="pt-BR" b="1" dirty="0"/>
              <a:t>Resultado:</a:t>
            </a:r>
            <a:r>
              <a:rPr lang="pt-BR" dirty="0"/>
              <a:t> O sistema detectou com sucesso o "outlier" (carro parado) e instanciou um "</a:t>
            </a:r>
            <a:r>
              <a:rPr lang="pt-BR" dirty="0" err="1"/>
              <a:t>prefab</a:t>
            </a:r>
            <a:r>
              <a:rPr lang="pt-BR" dirty="0"/>
              <a:t>" de incidente (carro quebrado) no local.</a:t>
            </a:r>
          </a:p>
          <a:p>
            <a:endParaRPr lang="en-US" dirty="0"/>
          </a:p>
        </p:txBody>
      </p:sp>
    </p:spTree>
    <p:extLst>
      <p:ext uri="{BB962C8B-B14F-4D97-AF65-F5344CB8AC3E}">
        <p14:creationId xmlns:p14="http://schemas.microsoft.com/office/powerpoint/2010/main" val="776905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5B46A-B426-B6BE-1A2B-51EC5B8766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D8D7335-A260-DA57-9875-43A55336F0CE}"/>
              </a:ext>
            </a:extLst>
          </p:cNvPr>
          <p:cNvSpPr>
            <a:spLocks noGrp="1"/>
          </p:cNvSpPr>
          <p:nvPr>
            <p:ph type="title"/>
          </p:nvPr>
        </p:nvSpPr>
        <p:spPr/>
        <p:txBody>
          <a:bodyPr>
            <a:noAutofit/>
          </a:bodyPr>
          <a:lstStyle/>
          <a:p>
            <a:r>
              <a:rPr lang="pt-BR" sz="2400" b="1" dirty="0"/>
              <a:t>Experimentos e Resultados (a.5) - Recurso 2: Detecção de Outlier</a:t>
            </a:r>
          </a:p>
        </p:txBody>
      </p:sp>
      <p:sp>
        <p:nvSpPr>
          <p:cNvPr id="5" name="Content Placeholder 4">
            <a:extLst>
              <a:ext uri="{FF2B5EF4-FFF2-40B4-BE49-F238E27FC236}">
                <a16:creationId xmlns:a16="http://schemas.microsoft.com/office/drawing/2014/main" id="{76E276DA-76EE-57A4-0113-42D9E2C0E159}"/>
              </a:ext>
            </a:extLst>
          </p:cNvPr>
          <p:cNvSpPr>
            <a:spLocks noGrp="1"/>
          </p:cNvSpPr>
          <p:nvPr>
            <p:ph idx="1"/>
          </p:nvPr>
        </p:nvSpPr>
        <p:spPr>
          <a:xfrm>
            <a:off x="601670" y="1197404"/>
            <a:ext cx="6405375" cy="1221641"/>
          </a:xfrm>
        </p:spPr>
        <p:txBody>
          <a:bodyPr>
            <a:normAutofit fontScale="62500" lnSpcReduction="20000"/>
          </a:bodyPr>
          <a:lstStyle/>
          <a:p>
            <a:pPr>
              <a:lnSpc>
                <a:spcPct val="107000"/>
              </a:lnSpc>
              <a:spcAft>
                <a:spcPts val="800"/>
              </a:spcAft>
              <a:buNone/>
              <a:tabLst>
                <a:tab pos="1148715" algn="l"/>
              </a:tabLst>
            </a:pPr>
            <a:r>
              <a:rPr lang="en-US" sz="2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is_outlier_zscore</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[false/true], "_</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outlier_lof</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[false/true], "</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z_scores</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vehicleCount</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Contagem</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Veículos</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a:t>
            </a:r>
            <a:r>
              <a:rPr lang="pt-BR" sz="2600" kern="100" dirty="0" err="1">
                <a:effectLst/>
                <a:latin typeface="Aptos" panose="020B0004020202020204" pitchFamily="34" charset="0"/>
                <a:ea typeface="Aptos" panose="020B0004020202020204" pitchFamily="34" charset="0"/>
                <a:cs typeface="Times New Roman" panose="02020603050405020304" pitchFamily="18" charset="0"/>
              </a:rPr>
              <a:t>avgTimeOnSensor</a:t>
            </a:r>
            <a:r>
              <a:rPr lang="pt-BR" sz="2600" kern="100" dirty="0">
                <a:effectLst/>
                <a:latin typeface="Aptos" panose="020B0004020202020204" pitchFamily="34" charset="0"/>
                <a:ea typeface="Aptos" panose="020B0004020202020204" pitchFamily="34" charset="0"/>
                <a:cs typeface="Times New Roman" panose="02020603050405020304" pitchFamily="18" charset="0"/>
              </a:rPr>
              <a:t> (Tempo Médio no Sensor)</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a:t>
            </a:r>
            <a:r>
              <a:rPr lang="pt-BR" sz="2600" kern="100" dirty="0" err="1">
                <a:effectLst/>
                <a:latin typeface="Aptos" panose="020B0004020202020204" pitchFamily="34" charset="0"/>
                <a:ea typeface="Aptos" panose="020B0004020202020204" pitchFamily="34" charset="0"/>
                <a:cs typeface="Times New Roman" panose="02020603050405020304" pitchFamily="18" charset="0"/>
              </a:rPr>
              <a:t>hora_do_dia</a:t>
            </a:r>
            <a:r>
              <a:rPr lang="pt-BR" sz="2600" kern="100" dirty="0">
                <a:effectLst/>
                <a:latin typeface="Aptos" panose="020B0004020202020204" pitchFamily="34" charset="0"/>
                <a:ea typeface="Aptos" panose="020B0004020202020204" pitchFamily="34" charset="0"/>
                <a:cs typeface="Times New Roman" panose="02020603050405020304" pitchFamily="18" charset="0"/>
              </a:rPr>
              <a:t> (Hora do Dia)</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lof_score</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pontuacao</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bruta</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z_score_threshold</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limite</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 de </a:t>
            </a:r>
            <a:r>
              <a:rPr lang="en-US" sz="2600" kern="100" dirty="0" err="1">
                <a:effectLst/>
                <a:latin typeface="Aptos" panose="020B0004020202020204" pitchFamily="34" charset="0"/>
                <a:ea typeface="Aptos" panose="020B0004020202020204" pitchFamily="34" charset="0"/>
                <a:cs typeface="Times New Roman" panose="02020603050405020304" pitchFamily="18" charset="0"/>
              </a:rPr>
              <a:t>estranheza</a:t>
            </a:r>
            <a:r>
              <a:rPr lang="en-US" sz="26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dirty="0"/>
          </a:p>
          <a:p>
            <a:endParaRPr lang="en-US" dirty="0"/>
          </a:p>
        </p:txBody>
      </p:sp>
      <p:sp>
        <p:nvSpPr>
          <p:cNvPr id="2" name="Content Placeholder 4">
            <a:extLst>
              <a:ext uri="{FF2B5EF4-FFF2-40B4-BE49-F238E27FC236}">
                <a16:creationId xmlns:a16="http://schemas.microsoft.com/office/drawing/2014/main" id="{5289C293-3EDE-B524-FBEC-60B303CB8D9F}"/>
              </a:ext>
            </a:extLst>
          </p:cNvPr>
          <p:cNvSpPr txBox="1">
            <a:spLocks/>
          </p:cNvSpPr>
          <p:nvPr/>
        </p:nvSpPr>
        <p:spPr>
          <a:xfrm>
            <a:off x="754071" y="2571750"/>
            <a:ext cx="5955800" cy="229057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7000"/>
              </a:lnSpc>
              <a:spcAft>
                <a:spcPts val="800"/>
              </a:spcAft>
              <a:buNone/>
              <a:tabLst>
                <a:tab pos="1148715" algn="l"/>
              </a:tabLst>
            </a:pPr>
            <a:r>
              <a:rPr lang="pt-BR" sz="1600" b="1" dirty="0"/>
              <a:t>"</a:t>
            </a:r>
            <a:r>
              <a:rPr lang="pt-BR" sz="1600" b="1" dirty="0" err="1"/>
              <a:t>is_outlier_zscore</a:t>
            </a:r>
            <a:r>
              <a:rPr lang="pt-BR" sz="1600" b="1" dirty="0"/>
              <a:t>": </a:t>
            </a:r>
            <a:r>
              <a:rPr lang="pt-BR" sz="1600" dirty="0"/>
              <a:t>A resposta final (Verdadeiro/Falso) do modelo Z-Score.</a:t>
            </a:r>
          </a:p>
          <a:p>
            <a:pPr marL="0" indent="0">
              <a:lnSpc>
                <a:spcPct val="107000"/>
              </a:lnSpc>
              <a:spcAft>
                <a:spcPts val="800"/>
              </a:spcAft>
              <a:buNone/>
              <a:tabLst>
                <a:tab pos="1148715" algn="l"/>
              </a:tabLst>
            </a:pPr>
            <a:r>
              <a:rPr lang="pt-BR" sz="1600" b="1" dirty="0"/>
              <a:t>"_</a:t>
            </a:r>
            <a:r>
              <a:rPr lang="pt-BR" sz="1600" b="1" dirty="0" err="1"/>
              <a:t>outlier_lof</a:t>
            </a:r>
            <a:r>
              <a:rPr lang="pt-BR" sz="1600" b="1" dirty="0"/>
              <a:t>": </a:t>
            </a:r>
            <a:r>
              <a:rPr lang="pt-BR" sz="1600" dirty="0"/>
              <a:t>A resposta final (Verdadeiro/Falso) do modelo LOF.</a:t>
            </a:r>
            <a:endParaRPr lang="pt-BR" sz="1600" b="1" dirty="0"/>
          </a:p>
          <a:p>
            <a:pPr marL="0" indent="0">
              <a:lnSpc>
                <a:spcPct val="107000"/>
              </a:lnSpc>
              <a:spcAft>
                <a:spcPts val="800"/>
              </a:spcAft>
              <a:buNone/>
              <a:tabLst>
                <a:tab pos="1148715" algn="l"/>
              </a:tabLst>
            </a:pPr>
            <a:r>
              <a:rPr lang="pt-BR" sz="1600" b="1" dirty="0"/>
              <a:t>"</a:t>
            </a:r>
            <a:r>
              <a:rPr lang="pt-BR" sz="1600" b="1" dirty="0" err="1"/>
              <a:t>z_scores</a:t>
            </a:r>
            <a:r>
              <a:rPr lang="pt-BR" sz="1600" b="1" dirty="0"/>
              <a:t>": </a:t>
            </a:r>
            <a:r>
              <a:rPr lang="pt-BR" sz="1600" dirty="0"/>
              <a:t>É um </a:t>
            </a:r>
            <a:r>
              <a:rPr lang="pt-BR" sz="1600" dirty="0" err="1"/>
              <a:t>array</a:t>
            </a:r>
            <a:r>
              <a:rPr lang="pt-BR" sz="1600" dirty="0"/>
              <a:t> (uma lista) que mostra o "nível de </a:t>
            </a:r>
            <a:r>
              <a:rPr lang="pt-BR" sz="1600" dirty="0" err="1"/>
              <a:t>estranheza“para</a:t>
            </a:r>
            <a:r>
              <a:rPr lang="pt-BR" sz="1600" dirty="0"/>
              <a:t> </a:t>
            </a:r>
            <a:r>
              <a:rPr lang="pt-BR" sz="1600" i="1" dirty="0"/>
              <a:t>cada uma</a:t>
            </a:r>
            <a:r>
              <a:rPr lang="pt-BR" sz="1600" dirty="0"/>
              <a:t> das features. Se for menor que </a:t>
            </a:r>
            <a:r>
              <a:rPr lang="en-US" sz="1600" kern="100" dirty="0">
                <a:latin typeface="Aptos" panose="020B0004020202020204" pitchFamily="34" charset="0"/>
                <a:ea typeface="Aptos" panose="020B0004020202020204" pitchFamily="34" charset="0"/>
                <a:cs typeface="Times New Roman" panose="02020603050405020304" pitchFamily="18" charset="0"/>
              </a:rPr>
              <a:t>[</a:t>
            </a:r>
            <a:r>
              <a:rPr lang="en-US" sz="1600" kern="100" dirty="0" err="1">
                <a:latin typeface="Aptos" panose="020B0004020202020204" pitchFamily="34" charset="0"/>
                <a:ea typeface="Aptos" panose="020B0004020202020204" pitchFamily="34" charset="0"/>
                <a:cs typeface="Times New Roman" panose="02020603050405020304" pitchFamily="18" charset="0"/>
              </a:rPr>
              <a:t>limite</a:t>
            </a:r>
            <a:r>
              <a:rPr lang="en-US" sz="1600" kern="100" dirty="0">
                <a:latin typeface="Aptos" panose="020B0004020202020204" pitchFamily="34" charset="0"/>
                <a:ea typeface="Aptos" panose="020B0004020202020204" pitchFamily="34" charset="0"/>
                <a:cs typeface="Times New Roman" panose="02020603050405020304" pitchFamily="18" charset="0"/>
              </a:rPr>
              <a:t> de </a:t>
            </a:r>
            <a:r>
              <a:rPr lang="en-US" sz="1600" kern="100" dirty="0" err="1">
                <a:latin typeface="Aptos" panose="020B0004020202020204" pitchFamily="34" charset="0"/>
                <a:ea typeface="Aptos" panose="020B0004020202020204" pitchFamily="34" charset="0"/>
                <a:cs typeface="Times New Roman" panose="02020603050405020304" pitchFamily="18" charset="0"/>
              </a:rPr>
              <a:t>estranheza</a:t>
            </a:r>
            <a:r>
              <a:rPr lang="en-US" sz="1600" kern="100" dirty="0">
                <a:latin typeface="Aptos" panose="020B0004020202020204" pitchFamily="34" charset="0"/>
                <a:ea typeface="Aptos" panose="020B0004020202020204" pitchFamily="34" charset="0"/>
                <a:cs typeface="Times New Roman" panose="02020603050405020304" pitchFamily="18" charset="0"/>
              </a:rPr>
              <a:t>] é normal</a:t>
            </a:r>
          </a:p>
          <a:p>
            <a:pPr marL="0" indent="0">
              <a:lnSpc>
                <a:spcPct val="107000"/>
              </a:lnSpc>
              <a:spcAft>
                <a:spcPts val="800"/>
              </a:spcAft>
              <a:buNone/>
              <a:tabLst>
                <a:tab pos="1148715" algn="l"/>
              </a:tabLst>
            </a:pPr>
            <a:r>
              <a:rPr lang="pt-BR" sz="1600" b="1" kern="100" dirty="0">
                <a:latin typeface="Aptos" panose="020B0004020202020204" pitchFamily="34" charset="0"/>
                <a:ea typeface="Aptos" panose="020B0004020202020204" pitchFamily="34" charset="0"/>
                <a:cs typeface="Times New Roman" panose="02020603050405020304" pitchFamily="18" charset="0"/>
              </a:rPr>
              <a:t>"</a:t>
            </a:r>
            <a:r>
              <a:rPr lang="pt-BR" sz="1600" b="1" kern="100" dirty="0" err="1">
                <a:latin typeface="Aptos" panose="020B0004020202020204" pitchFamily="34" charset="0"/>
                <a:ea typeface="Aptos" panose="020B0004020202020204" pitchFamily="34" charset="0"/>
                <a:cs typeface="Times New Roman" panose="02020603050405020304" pitchFamily="18" charset="0"/>
              </a:rPr>
              <a:t>lof_score</a:t>
            </a:r>
            <a:r>
              <a:rPr lang="pt-BR" sz="1600" b="1" kern="100" dirty="0">
                <a:latin typeface="Aptos" panose="020B0004020202020204" pitchFamily="34" charset="0"/>
                <a:ea typeface="Aptos" panose="020B0004020202020204" pitchFamily="34" charset="0"/>
                <a:cs typeface="Times New Roman" panose="02020603050405020304" pitchFamily="18" charset="0"/>
              </a:rPr>
              <a:t>": </a:t>
            </a:r>
            <a:r>
              <a:rPr lang="pt-BR" sz="1600" dirty="0"/>
              <a:t>A pontuação bruta do modelo LOF. </a:t>
            </a:r>
            <a:r>
              <a:rPr lang="pt-BR" sz="1600" kern="100" dirty="0">
                <a:latin typeface="Aptos" panose="020B0004020202020204" pitchFamily="34" charset="0"/>
                <a:ea typeface="Aptos" panose="020B0004020202020204" pitchFamily="34" charset="0"/>
                <a:cs typeface="Times New Roman" panose="02020603050405020304" pitchFamily="18" charset="0"/>
              </a:rPr>
              <a:t>Um valor muito próximo de -1.0 significa que o dado é "normal" e muito parecido com os dados de treino. Se fosse um outlier, esse valor seria muito mais baixo</a:t>
            </a:r>
            <a:endParaRPr lang="en-US" sz="1600" kern="100" dirty="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tabLst>
                <a:tab pos="1148715" algn="l"/>
              </a:tabLst>
            </a:pPr>
            <a:r>
              <a:rPr lang="pt-BR" sz="1600" b="1" dirty="0"/>
              <a:t>"</a:t>
            </a:r>
            <a:r>
              <a:rPr lang="pt-BR" sz="1600" b="1" dirty="0" err="1"/>
              <a:t>z_score_threshold</a:t>
            </a:r>
            <a:r>
              <a:rPr lang="pt-BR" sz="1600" b="1" dirty="0"/>
              <a:t>":  </a:t>
            </a:r>
            <a:r>
              <a:rPr lang="pt-BR" sz="1600" dirty="0"/>
              <a:t>O "limite de estranheza" que o modelo Z-Score usa.</a:t>
            </a:r>
            <a:endParaRPr lang="pt-BR" sz="1600" kern="100" dirty="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Font typeface="Arial" pitchFamily="34" charset="0"/>
              <a:buNone/>
              <a:tabLst>
                <a:tab pos="1148715" algn="l"/>
              </a:tabLst>
            </a:pPr>
            <a:endParaRPr lang="en-US" dirty="0"/>
          </a:p>
        </p:txBody>
      </p:sp>
    </p:spTree>
    <p:extLst>
      <p:ext uri="{BB962C8B-B14F-4D97-AF65-F5344CB8AC3E}">
        <p14:creationId xmlns:p14="http://schemas.microsoft.com/office/powerpoint/2010/main" val="7362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sz="2400"/>
              <a:t>SmartCitySystem: Um Gêmeo Digital para Simulação Urbana e Análise de Dados de Mineração</a:t>
            </a:r>
            <a:endParaRPr lang="pt-BR" sz="2400" dirty="0"/>
          </a:p>
        </p:txBody>
      </p:sp>
      <p:sp>
        <p:nvSpPr>
          <p:cNvPr id="3" name="Subtitle 2"/>
          <p:cNvSpPr>
            <a:spLocks noGrp="1"/>
          </p:cNvSpPr>
          <p:nvPr>
            <p:ph type="subTitle" idx="1"/>
          </p:nvPr>
        </p:nvSpPr>
        <p:spPr/>
        <p:txBody>
          <a:bodyPr>
            <a:noAutofit/>
          </a:bodyPr>
          <a:lstStyle/>
          <a:p>
            <a:r>
              <a:rPr lang="pt-BR" sz="1800"/>
              <a:t>Aluno(a): Andrei Inoue Hirata</a:t>
            </a:r>
          </a:p>
          <a:p>
            <a:r>
              <a:rPr lang="pt-BR" sz="1800"/>
              <a:t>Prof(a): Veronica Oliveira de Carvalho</a:t>
            </a:r>
            <a:endParaRPr lang="en-US" sz="1800" dirty="0"/>
          </a:p>
        </p:txBody>
      </p:sp>
    </p:spTree>
    <p:extLst>
      <p:ext uri="{BB962C8B-B14F-4D97-AF65-F5344CB8AC3E}">
        <p14:creationId xmlns:p14="http://schemas.microsoft.com/office/powerpoint/2010/main" val="363920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EFCC-D395-4ADF-CD5C-6B5BE6104A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A9405F-803D-AE22-081D-0C76CF38FCE0}"/>
              </a:ext>
            </a:extLst>
          </p:cNvPr>
          <p:cNvSpPr>
            <a:spLocks noGrp="1"/>
          </p:cNvSpPr>
          <p:nvPr>
            <p:ph type="title"/>
          </p:nvPr>
        </p:nvSpPr>
        <p:spPr/>
        <p:txBody>
          <a:bodyPr>
            <a:noAutofit/>
          </a:bodyPr>
          <a:lstStyle/>
          <a:p>
            <a:r>
              <a:rPr lang="pt-BR" sz="2400" dirty="0"/>
              <a:t>Experimentos e Resultados (a.5) - Recurso 3: Classificação</a:t>
            </a:r>
            <a:endParaRPr lang="en-US" sz="2400" dirty="0"/>
          </a:p>
        </p:txBody>
      </p:sp>
      <p:sp>
        <p:nvSpPr>
          <p:cNvPr id="5" name="Content Placeholder 4">
            <a:extLst>
              <a:ext uri="{FF2B5EF4-FFF2-40B4-BE49-F238E27FC236}">
                <a16:creationId xmlns:a16="http://schemas.microsoft.com/office/drawing/2014/main" id="{7DF1C511-4FF0-5905-E6B2-FE795644E076}"/>
              </a:ext>
            </a:extLst>
          </p:cNvPr>
          <p:cNvSpPr>
            <a:spLocks noGrp="1"/>
          </p:cNvSpPr>
          <p:nvPr>
            <p:ph idx="1"/>
          </p:nvPr>
        </p:nvSpPr>
        <p:spPr/>
        <p:txBody>
          <a:bodyPr>
            <a:normAutofit fontScale="70000" lnSpcReduction="20000"/>
          </a:bodyPr>
          <a:lstStyle/>
          <a:p>
            <a:r>
              <a:rPr lang="pt-BR" dirty="0"/>
              <a:t>Objetivo: Prever a qualidade do ar (Boa, Moderada, Alerta) baseada no contexto (hora, dia, mês).</a:t>
            </a:r>
          </a:p>
          <a:p>
            <a:r>
              <a:rPr lang="pt-BR" dirty="0"/>
              <a:t>Desafio: A API oficial da CETESB se mostrou inacessível (bloqueando todas as requisições de filtro).</a:t>
            </a:r>
          </a:p>
          <a:p>
            <a:r>
              <a:rPr lang="pt-BR" dirty="0"/>
              <a:t>Solução (Plano B): Implementamos um pipeline de dados local. Criamos um catálogo (build_qualar_catalog.js) para ler arquivos CSV locais (</a:t>
            </a:r>
            <a:r>
              <a:rPr lang="pt-BR" dirty="0" err="1"/>
              <a:t>ex</a:t>
            </a:r>
            <a:r>
              <a:rPr lang="pt-BR" dirty="0"/>
              <a:t>: qualar_2024_bauru_mp10.csv).</a:t>
            </a:r>
          </a:p>
          <a:p>
            <a:r>
              <a:rPr lang="pt-BR" dirty="0"/>
              <a:t>Resultado: A UI filtra os dados locais, importa-os, e o </a:t>
            </a:r>
            <a:r>
              <a:rPr lang="pt-BR" dirty="0" err="1"/>
              <a:t>SimulationClock</a:t>
            </a:r>
            <a:r>
              <a:rPr lang="pt-BR" dirty="0"/>
              <a:t> chama a API de predição, exibindo a classe prevista ("Boa", "Moderada") e a confiança na UI.</a:t>
            </a:r>
            <a:endParaRPr lang="en-US" dirty="0"/>
          </a:p>
        </p:txBody>
      </p:sp>
    </p:spTree>
    <p:extLst>
      <p:ext uri="{BB962C8B-B14F-4D97-AF65-F5344CB8AC3E}">
        <p14:creationId xmlns:p14="http://schemas.microsoft.com/office/powerpoint/2010/main" val="843705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81E0-16EC-4915-04E0-149A635CF5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CEFE5C-6E4A-F25A-FDE9-57DB32867EBB}"/>
              </a:ext>
            </a:extLst>
          </p:cNvPr>
          <p:cNvSpPr>
            <a:spLocks noGrp="1"/>
          </p:cNvSpPr>
          <p:nvPr>
            <p:ph type="title"/>
          </p:nvPr>
        </p:nvSpPr>
        <p:spPr/>
        <p:txBody>
          <a:bodyPr>
            <a:noAutofit/>
          </a:bodyPr>
          <a:lstStyle/>
          <a:p>
            <a:r>
              <a:rPr lang="pt-BR" sz="2400" b="1" dirty="0"/>
              <a:t>Discussão (a.5) - O Desafio dos Dados Desbalanceados</a:t>
            </a:r>
          </a:p>
        </p:txBody>
      </p:sp>
      <p:sp>
        <p:nvSpPr>
          <p:cNvPr id="5" name="Content Placeholder 4">
            <a:extLst>
              <a:ext uri="{FF2B5EF4-FFF2-40B4-BE49-F238E27FC236}">
                <a16:creationId xmlns:a16="http://schemas.microsoft.com/office/drawing/2014/main" id="{F8A13534-9CD0-D6CB-1423-D4CE89899F7B}"/>
              </a:ext>
            </a:extLst>
          </p:cNvPr>
          <p:cNvSpPr>
            <a:spLocks noGrp="1"/>
          </p:cNvSpPr>
          <p:nvPr>
            <p:ph idx="1"/>
          </p:nvPr>
        </p:nvSpPr>
        <p:spPr>
          <a:xfrm>
            <a:off x="601670" y="1044699"/>
            <a:ext cx="6405375" cy="3817625"/>
          </a:xfrm>
        </p:spPr>
        <p:txBody>
          <a:bodyPr>
            <a:noAutofit/>
          </a:bodyPr>
          <a:lstStyle/>
          <a:p>
            <a:r>
              <a:rPr lang="pt-BR" sz="1600" dirty="0"/>
              <a:t>Problema (Dados Reais): Dados de qualidade do ar eram altamente desbalanceados. (</a:t>
            </a:r>
            <a:r>
              <a:rPr lang="pt-BR" sz="1600" dirty="0" err="1"/>
              <a:t>Ex</a:t>
            </a:r>
            <a:r>
              <a:rPr lang="pt-BR" sz="1600" dirty="0"/>
              <a:t>: Boa: 5208 registros, </a:t>
            </a:r>
            <a:r>
              <a:rPr lang="pt-BR" sz="1600" dirty="0" err="1"/>
              <a:t>vs</a:t>
            </a:r>
            <a:r>
              <a:rPr lang="pt-BR" sz="1600" dirty="0"/>
              <a:t> Alerta: 149 registros).</a:t>
            </a:r>
          </a:p>
          <a:p>
            <a:r>
              <a:rPr lang="pt-BR" sz="1600" dirty="0"/>
              <a:t>Solução (SMOTE): Aplicamos a técnica SMOTE, que criou amostras sintéticas das classes "Moderada" e "Alerta" até que todas tivessem 5208 registros.</a:t>
            </a:r>
          </a:p>
          <a:p>
            <a:r>
              <a:rPr lang="pt-BR" sz="1600" dirty="0"/>
              <a:t>Discussão (Resultados):</a:t>
            </a:r>
          </a:p>
          <a:p>
            <a:pPr lvl="1"/>
            <a:r>
              <a:rPr lang="pt-BR" sz="1600" dirty="0"/>
              <a:t>O modelo treinado (com SMOTE) teve uma acurácia geral de 83%.</a:t>
            </a:r>
          </a:p>
          <a:p>
            <a:pPr lvl="1"/>
            <a:r>
              <a:rPr lang="pt-BR" sz="1600" dirty="0"/>
              <a:t>Insight: O F1-Score (que mede a precisão) foi excelente para "Boa" (0.91), mas muito baixo para "Alerta" (0.14).</a:t>
            </a:r>
          </a:p>
          <a:p>
            <a:pPr lvl="1"/>
            <a:r>
              <a:rPr lang="pt-BR" sz="1600" dirty="0"/>
              <a:t>Conclusão : Isso mostra que, mesmo com SMOTE, prever eventos raros é um desafio. O modelo aprendeu a "apostar no seguro" (prever "Boa"), indicando que features adicionais (como dados de clima) seriam necessárias para melhorar a predição de alertas.</a:t>
            </a:r>
            <a:endParaRPr lang="en-US" sz="1600" dirty="0"/>
          </a:p>
        </p:txBody>
      </p:sp>
    </p:spTree>
    <p:extLst>
      <p:ext uri="{BB962C8B-B14F-4D97-AF65-F5344CB8AC3E}">
        <p14:creationId xmlns:p14="http://schemas.microsoft.com/office/powerpoint/2010/main" val="1074263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81C78-CB1C-DBBD-1140-3B79443ECE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B3F1C1-0EEE-67EC-C354-C3EEAD774985}"/>
              </a:ext>
            </a:extLst>
          </p:cNvPr>
          <p:cNvSpPr>
            <a:spLocks noGrp="1"/>
          </p:cNvSpPr>
          <p:nvPr>
            <p:ph type="title"/>
          </p:nvPr>
        </p:nvSpPr>
        <p:spPr/>
        <p:txBody>
          <a:bodyPr>
            <a:normAutofit/>
          </a:bodyPr>
          <a:lstStyle/>
          <a:p>
            <a:r>
              <a:rPr lang="pt-BR" b="1" dirty="0"/>
              <a:t>Conclusão (a.6)</a:t>
            </a:r>
          </a:p>
        </p:txBody>
      </p:sp>
      <p:sp>
        <p:nvSpPr>
          <p:cNvPr id="5" name="Content Placeholder 4">
            <a:extLst>
              <a:ext uri="{FF2B5EF4-FFF2-40B4-BE49-F238E27FC236}">
                <a16:creationId xmlns:a16="http://schemas.microsoft.com/office/drawing/2014/main" id="{2C4A61A0-418B-DDFD-D042-23FFF5ADE510}"/>
              </a:ext>
            </a:extLst>
          </p:cNvPr>
          <p:cNvSpPr>
            <a:spLocks noGrp="1"/>
          </p:cNvSpPr>
          <p:nvPr>
            <p:ph idx="1"/>
          </p:nvPr>
        </p:nvSpPr>
        <p:spPr/>
        <p:txBody>
          <a:bodyPr>
            <a:normAutofit fontScale="55000" lnSpcReduction="20000"/>
          </a:bodyPr>
          <a:lstStyle/>
          <a:p>
            <a:r>
              <a:rPr lang="pt-BR" dirty="0"/>
              <a:t>Foi construída com sucesso uma plataforma de Gêmeo Digital funcional, integrando Unity, Node.js, Python e </a:t>
            </a:r>
            <a:r>
              <a:rPr lang="pt-BR" dirty="0" err="1"/>
              <a:t>MongoDB</a:t>
            </a:r>
            <a:r>
              <a:rPr lang="pt-BR" dirty="0"/>
              <a:t>.</a:t>
            </a:r>
          </a:p>
          <a:p>
            <a:r>
              <a:rPr lang="pt-BR" b="1" dirty="0"/>
              <a:t>Recurso implementados (Atividades):</a:t>
            </a:r>
            <a:endParaRPr lang="pt-BR" dirty="0"/>
          </a:p>
          <a:p>
            <a:pPr lvl="1"/>
            <a:r>
              <a:rPr lang="pt-BR" dirty="0"/>
              <a:t>Replay de clima (INMET) </a:t>
            </a:r>
            <a:r>
              <a:rPr lang="pt-BR" dirty="0" err="1"/>
              <a:t>sob-demanda</a:t>
            </a:r>
            <a:r>
              <a:rPr lang="pt-BR" dirty="0"/>
              <a:t> foi implementado.</a:t>
            </a:r>
          </a:p>
          <a:p>
            <a:pPr lvl="1"/>
            <a:r>
              <a:rPr lang="pt-BR" dirty="0"/>
              <a:t>Detecção de Outlier (LOF) em tempo real foi validada.</a:t>
            </a:r>
          </a:p>
          <a:p>
            <a:pPr lvl="1"/>
            <a:r>
              <a:rPr lang="pt-BR" dirty="0"/>
              <a:t>Classificação (</a:t>
            </a:r>
            <a:r>
              <a:rPr lang="pt-BR" dirty="0" err="1"/>
              <a:t>RandomForest</a:t>
            </a:r>
            <a:r>
              <a:rPr lang="pt-BR" dirty="0"/>
              <a:t>) e Balanceamento (SMOTE) foram aplicados com sucesso.</a:t>
            </a:r>
          </a:p>
          <a:p>
            <a:r>
              <a:rPr lang="pt-BR" b="1" dirty="0"/>
              <a:t>Trabalhos Futuros:</a:t>
            </a:r>
            <a:endParaRPr lang="pt-BR" dirty="0"/>
          </a:p>
          <a:p>
            <a:pPr lvl="1"/>
            <a:r>
              <a:rPr lang="pt-BR" dirty="0"/>
              <a:t>Usar a predição (de clima e poluição) para </a:t>
            </a:r>
            <a:r>
              <a:rPr lang="pt-BR" i="1" dirty="0"/>
              <a:t>alterar</a:t>
            </a:r>
            <a:r>
              <a:rPr lang="pt-BR" dirty="0"/>
              <a:t> a simulação (</a:t>
            </a:r>
            <a:r>
              <a:rPr lang="pt-BR" dirty="0" err="1"/>
              <a:t>ex</a:t>
            </a:r>
            <a:r>
              <a:rPr lang="pt-BR" dirty="0"/>
              <a:t>: adicionar névoa de poluição, mudar a rota dos carros).</a:t>
            </a:r>
          </a:p>
          <a:p>
            <a:pPr lvl="1"/>
            <a:r>
              <a:rPr lang="pt-BR" dirty="0"/>
              <a:t>Criar um painel de visualização de dados (dashboard) em HTML que gere gráficos automaticamente a partir dos resultados.</a:t>
            </a:r>
          </a:p>
          <a:p>
            <a:pPr lvl="1"/>
            <a:r>
              <a:rPr lang="pt-BR" dirty="0"/>
              <a:t>Integrar o Gemini para gerar explicações automáticas desses gráficos.</a:t>
            </a:r>
          </a:p>
        </p:txBody>
      </p:sp>
    </p:spTree>
    <p:extLst>
      <p:ext uri="{BB962C8B-B14F-4D97-AF65-F5344CB8AC3E}">
        <p14:creationId xmlns:p14="http://schemas.microsoft.com/office/powerpoint/2010/main" val="157592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8F5A843F-811C-A047-325A-EE06F85B2D9B}"/>
              </a:ext>
            </a:extLst>
          </p:cNvPr>
          <p:cNvSpPr txBox="1">
            <a:spLocks/>
          </p:cNvSpPr>
          <p:nvPr/>
        </p:nvSpPr>
        <p:spPr>
          <a:xfrm>
            <a:off x="601670" y="1197404"/>
            <a:ext cx="8246070" cy="3257485"/>
          </a:xfrm>
          <a:prstGeom prst="rect">
            <a:avLst/>
          </a:prstGeom>
        </p:spPr>
        <p:txBody>
          <a:bodyPr>
            <a:normAutofit fontScale="4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pt-BR" dirty="0">
                <a:solidFill>
                  <a:schemeClr val="bg1"/>
                </a:solidFill>
              </a:rPr>
              <a:t>CRUZ, A. B., et al. (2017). "Detecção de Anomalias no Transporte Rodoviário Urbano". </a:t>
            </a:r>
            <a:r>
              <a:rPr lang="pt-BR" i="1" dirty="0">
                <a:solidFill>
                  <a:schemeClr val="bg1"/>
                </a:solidFill>
              </a:rPr>
              <a:t>Anais do Simpósio Brasileiro de Banco de Dados (SBBD)</a:t>
            </a:r>
            <a:r>
              <a:rPr lang="pt-BR" dirty="0">
                <a:solidFill>
                  <a:schemeClr val="bg1"/>
                </a:solidFill>
              </a:rPr>
              <a:t>.</a:t>
            </a:r>
          </a:p>
          <a:p>
            <a:pPr marL="0" indent="0" algn="just">
              <a:buNone/>
            </a:pPr>
            <a:endParaRPr lang="pt-BR" dirty="0">
              <a:solidFill>
                <a:schemeClr val="bg1"/>
              </a:solidFill>
            </a:endParaRPr>
          </a:p>
          <a:p>
            <a:pPr marL="0" indent="0" algn="just">
              <a:buNone/>
            </a:pPr>
            <a:r>
              <a:rPr lang="pt-BR" dirty="0">
                <a:solidFill>
                  <a:schemeClr val="bg1"/>
                </a:solidFill>
              </a:rPr>
              <a:t>DELLA-JUSTINA, H. M. (2023). "Avaliação de Técnicas de Classificação Para Dados Desbalanceados". </a:t>
            </a:r>
            <a:r>
              <a:rPr lang="pt-BR" i="1" dirty="0">
                <a:solidFill>
                  <a:schemeClr val="bg1"/>
                </a:solidFill>
              </a:rPr>
              <a:t>Acervo Digital UFPR</a:t>
            </a:r>
            <a:r>
              <a:rPr lang="pt-BR" dirty="0">
                <a:solidFill>
                  <a:schemeClr val="bg1"/>
                </a:solidFill>
              </a:rPr>
              <a:t>.</a:t>
            </a:r>
          </a:p>
          <a:p>
            <a:pPr marL="0" indent="0" algn="just">
              <a:buNone/>
            </a:pPr>
            <a:endParaRPr lang="pt-BR" dirty="0">
              <a:solidFill>
                <a:schemeClr val="bg1"/>
              </a:solidFill>
            </a:endParaRPr>
          </a:p>
          <a:p>
            <a:pPr marL="0" indent="0" algn="just">
              <a:buNone/>
            </a:pPr>
            <a:r>
              <a:rPr lang="pt-BR" dirty="0">
                <a:solidFill>
                  <a:schemeClr val="bg1"/>
                </a:solidFill>
              </a:rPr>
              <a:t>VIANNA JR, A. S., et al. (2025). "Analisando Dados de Qualidade do Ar por Machine Learning". </a:t>
            </a:r>
            <a:r>
              <a:rPr lang="pt-BR" i="1" dirty="0" err="1">
                <a:solidFill>
                  <a:schemeClr val="bg1"/>
                </a:solidFill>
              </a:rPr>
              <a:t>Periodicos</a:t>
            </a:r>
            <a:r>
              <a:rPr lang="pt-BR" i="1" dirty="0">
                <a:solidFill>
                  <a:schemeClr val="bg1"/>
                </a:solidFill>
              </a:rPr>
              <a:t> FURG</a:t>
            </a:r>
            <a:r>
              <a:rPr lang="pt-BR" dirty="0">
                <a:solidFill>
                  <a:schemeClr val="bg1"/>
                </a:solidFill>
              </a:rPr>
              <a:t>.</a:t>
            </a:r>
          </a:p>
          <a:p>
            <a:pPr marL="0" indent="0" algn="just">
              <a:buNone/>
            </a:pPr>
            <a:endParaRPr lang="pt-BR" dirty="0">
              <a:solidFill>
                <a:schemeClr val="bg1"/>
              </a:solidFill>
            </a:endParaRPr>
          </a:p>
          <a:p>
            <a:pPr marL="0" indent="0" algn="just">
              <a:buNone/>
            </a:pPr>
            <a:r>
              <a:rPr lang="pt-BR" dirty="0">
                <a:solidFill>
                  <a:schemeClr val="bg1"/>
                </a:solidFill>
              </a:rPr>
              <a:t>Unity Technologies. (2025). "Construa Gêmeos Digitais Industriais".</a:t>
            </a:r>
          </a:p>
          <a:p>
            <a:pPr marL="0" indent="0" algn="just">
              <a:buNone/>
            </a:pPr>
            <a:endParaRPr lang="pt-BR" dirty="0">
              <a:solidFill>
                <a:schemeClr val="bg1"/>
              </a:solidFill>
            </a:endParaRPr>
          </a:p>
          <a:p>
            <a:pPr marL="0" indent="0" algn="just">
              <a:buNone/>
            </a:pPr>
            <a:r>
              <a:rPr lang="pt-BR" dirty="0">
                <a:solidFill>
                  <a:schemeClr val="bg1"/>
                </a:solidFill>
              </a:rPr>
              <a:t>Pedregosa, F. et al. (2011). "</a:t>
            </a:r>
            <a:r>
              <a:rPr lang="pt-BR" dirty="0" err="1">
                <a:solidFill>
                  <a:schemeClr val="bg1"/>
                </a:solidFill>
              </a:rPr>
              <a:t>Scikit-learn</a:t>
            </a:r>
            <a:r>
              <a:rPr lang="pt-BR" dirty="0">
                <a:solidFill>
                  <a:schemeClr val="bg1"/>
                </a:solidFill>
              </a:rPr>
              <a:t>: Machine Learning in Python".</a:t>
            </a:r>
          </a:p>
          <a:p>
            <a:pPr marL="0" indent="0" algn="just">
              <a:buNone/>
            </a:pPr>
            <a:endParaRPr lang="pt-BR" dirty="0">
              <a:solidFill>
                <a:schemeClr val="bg1"/>
              </a:solidFill>
            </a:endParaRPr>
          </a:p>
          <a:p>
            <a:pPr marL="0" indent="0" algn="just">
              <a:buNone/>
            </a:pPr>
            <a:r>
              <a:rPr lang="pt-BR" dirty="0" err="1">
                <a:solidFill>
                  <a:schemeClr val="bg1"/>
                </a:solidFill>
              </a:rPr>
              <a:t>Lemaître</a:t>
            </a:r>
            <a:r>
              <a:rPr lang="pt-BR" dirty="0">
                <a:solidFill>
                  <a:schemeClr val="bg1"/>
                </a:solidFill>
              </a:rPr>
              <a:t>, G. et al. (2017). "</a:t>
            </a:r>
            <a:r>
              <a:rPr lang="pt-BR" dirty="0" err="1">
                <a:solidFill>
                  <a:schemeClr val="bg1"/>
                </a:solidFill>
              </a:rPr>
              <a:t>Imbalanced-learn</a:t>
            </a:r>
            <a:r>
              <a:rPr lang="pt-BR" dirty="0">
                <a:solidFill>
                  <a:schemeClr val="bg1"/>
                </a:solidFill>
              </a:rPr>
              <a:t>: A Python Toolbox </a:t>
            </a:r>
            <a:r>
              <a:rPr lang="pt-BR" dirty="0" err="1">
                <a:solidFill>
                  <a:schemeClr val="bg1"/>
                </a:solidFill>
              </a:rPr>
              <a:t>to</a:t>
            </a:r>
            <a:r>
              <a:rPr lang="pt-BR" dirty="0">
                <a:solidFill>
                  <a:schemeClr val="bg1"/>
                </a:solidFill>
              </a:rPr>
              <a:t> </a:t>
            </a:r>
            <a:r>
              <a:rPr lang="pt-BR" dirty="0" err="1">
                <a:solidFill>
                  <a:schemeClr val="bg1"/>
                </a:solidFill>
              </a:rPr>
              <a:t>Tackle</a:t>
            </a:r>
            <a:r>
              <a:rPr lang="pt-BR" dirty="0">
                <a:solidFill>
                  <a:schemeClr val="bg1"/>
                </a:solidFill>
              </a:rPr>
              <a:t> </a:t>
            </a:r>
            <a:r>
              <a:rPr lang="pt-BR" dirty="0" err="1">
                <a:solidFill>
                  <a:schemeClr val="bg1"/>
                </a:solidFill>
              </a:rPr>
              <a:t>the</a:t>
            </a:r>
            <a:r>
              <a:rPr lang="pt-BR" dirty="0">
                <a:solidFill>
                  <a:schemeClr val="bg1"/>
                </a:solidFill>
              </a:rPr>
              <a:t> Curse </a:t>
            </a:r>
            <a:r>
              <a:rPr lang="pt-BR" dirty="0" err="1">
                <a:solidFill>
                  <a:schemeClr val="bg1"/>
                </a:solidFill>
              </a:rPr>
              <a:t>of</a:t>
            </a:r>
            <a:r>
              <a:rPr lang="pt-BR" dirty="0">
                <a:solidFill>
                  <a:schemeClr val="bg1"/>
                </a:solidFill>
              </a:rPr>
              <a:t> </a:t>
            </a:r>
            <a:r>
              <a:rPr lang="pt-BR" dirty="0" err="1">
                <a:solidFill>
                  <a:schemeClr val="bg1"/>
                </a:solidFill>
              </a:rPr>
              <a:t>Imbalanced</a:t>
            </a:r>
            <a:r>
              <a:rPr lang="pt-BR" dirty="0">
                <a:solidFill>
                  <a:schemeClr val="bg1"/>
                </a:solidFill>
              </a:rPr>
              <a:t> </a:t>
            </a:r>
            <a:r>
              <a:rPr lang="pt-BR" dirty="0" err="1">
                <a:solidFill>
                  <a:schemeClr val="bg1"/>
                </a:solidFill>
              </a:rPr>
              <a:t>Datasets</a:t>
            </a:r>
            <a:r>
              <a:rPr lang="pt-BR" dirty="0">
                <a:solidFill>
                  <a:schemeClr val="bg1"/>
                </a:solidFill>
              </a:rPr>
              <a:t>".</a:t>
            </a:r>
          </a:p>
        </p:txBody>
      </p:sp>
      <p:sp>
        <p:nvSpPr>
          <p:cNvPr id="5" name="Title 3">
            <a:extLst>
              <a:ext uri="{FF2B5EF4-FFF2-40B4-BE49-F238E27FC236}">
                <a16:creationId xmlns:a16="http://schemas.microsoft.com/office/drawing/2014/main" id="{8CE4F76B-E0EB-B6A1-6444-D3FB138EE8CB}"/>
              </a:ext>
            </a:extLst>
          </p:cNvPr>
          <p:cNvSpPr txBox="1">
            <a:spLocks/>
          </p:cNvSpPr>
          <p:nvPr/>
        </p:nvSpPr>
        <p:spPr>
          <a:xfrm>
            <a:off x="-314560" y="128470"/>
            <a:ext cx="6425940" cy="7635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b="1" dirty="0">
                <a:solidFill>
                  <a:schemeClr val="bg1"/>
                </a:solidFill>
              </a:rPr>
              <a:t>Bibliografia (a.7)</a:t>
            </a:r>
          </a:p>
        </p:txBody>
      </p:sp>
    </p:spTree>
    <p:extLst>
      <p:ext uri="{BB962C8B-B14F-4D97-AF65-F5344CB8AC3E}">
        <p14:creationId xmlns:p14="http://schemas.microsoft.com/office/powerpoint/2010/main" val="10910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nshape Digital Twins | Digital Transformation in Education">
            <a:extLst>
              <a:ext uri="{FF2B5EF4-FFF2-40B4-BE49-F238E27FC236}">
                <a16:creationId xmlns:a16="http://schemas.microsoft.com/office/drawing/2014/main" id="{B5A38903-3596-6277-58F0-DE9127E3B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36"/>
            <a:ext cx="9173494" cy="516773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imulating Robots in Industrial Facility Digital Twins | NVIDIA Technical  Blog">
            <a:extLst>
              <a:ext uri="{FF2B5EF4-FFF2-40B4-BE49-F238E27FC236}">
                <a16:creationId xmlns:a16="http://schemas.microsoft.com/office/drawing/2014/main" id="{C6719904-7C3E-4B76-D2DA-42D4A77E41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0" y="-24236"/>
            <a:ext cx="9187082" cy="516773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ARLA 0.9.11 Release - CARLA Simulator">
            <a:extLst>
              <a:ext uri="{FF2B5EF4-FFF2-40B4-BE49-F238E27FC236}">
                <a16:creationId xmlns:a16="http://schemas.microsoft.com/office/drawing/2014/main" id="{65F9F741-83C5-A5AA-D6C2-0EB6F8F032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194"/>
            <a:ext cx="9181252" cy="5167733"/>
          </a:xfrm>
          <a:prstGeom prst="rect">
            <a:avLst/>
          </a:prstGeom>
          <a:noFill/>
          <a:extLst>
            <a:ext uri="{909E8E84-426E-40DD-AFC4-6F175D3DCCD1}">
              <a14:hiddenFill xmlns:a14="http://schemas.microsoft.com/office/drawing/2010/main">
                <a:solidFill>
                  <a:srgbClr val="FFFFFF"/>
                </a:solidFill>
              </a14:hiddenFill>
            </a:ext>
          </a:extLst>
        </p:spPr>
      </p:pic>
      <p:sp>
        <p:nvSpPr>
          <p:cNvPr id="2" name="Seta: para a Direita 1">
            <a:hlinkClick r:id="rId6" action="ppaction://hlinksldjump"/>
            <a:extLst>
              <a:ext uri="{FF2B5EF4-FFF2-40B4-BE49-F238E27FC236}">
                <a16:creationId xmlns:a16="http://schemas.microsoft.com/office/drawing/2014/main" id="{B79BCEB5-8070-9B44-6F69-9EF30F3DE24F}"/>
              </a:ext>
            </a:extLst>
          </p:cNvPr>
          <p:cNvSpPr/>
          <p:nvPr/>
        </p:nvSpPr>
        <p:spPr>
          <a:xfrm>
            <a:off x="7931510" y="4614669"/>
            <a:ext cx="1068935" cy="4581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Voltar</a:t>
            </a:r>
          </a:p>
        </p:txBody>
      </p:sp>
    </p:spTree>
    <p:extLst>
      <p:ext uri="{BB962C8B-B14F-4D97-AF65-F5344CB8AC3E}">
        <p14:creationId xmlns:p14="http://schemas.microsoft.com/office/powerpoint/2010/main" val="381071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nodeType="clickEffect">
                                  <p:stCondLst>
                                    <p:cond delay="0"/>
                                  </p:stCondLst>
                                  <p:childTnLst>
                                    <p:anim calcmode="lin" valueType="num">
                                      <p:cBhvr>
                                        <p:cTn id="13" dur="1000"/>
                                        <p:tgtEl>
                                          <p:spTgt spid="2050"/>
                                        </p:tgtEl>
                                        <p:attrNameLst>
                                          <p:attrName>ppt_w</p:attrName>
                                        </p:attrNameLst>
                                      </p:cBhvr>
                                      <p:tavLst>
                                        <p:tav tm="0">
                                          <p:val>
                                            <p:strVal val="ppt_w"/>
                                          </p:val>
                                        </p:tav>
                                        <p:tav tm="100000">
                                          <p:val>
                                            <p:fltVal val="0"/>
                                          </p:val>
                                        </p:tav>
                                      </p:tavLst>
                                    </p:anim>
                                    <p:anim calcmode="lin" valueType="num">
                                      <p:cBhvr>
                                        <p:cTn id="14" dur="1000"/>
                                        <p:tgtEl>
                                          <p:spTgt spid="2050"/>
                                        </p:tgtEl>
                                        <p:attrNameLst>
                                          <p:attrName>ppt_h</p:attrName>
                                        </p:attrNameLst>
                                      </p:cBhvr>
                                      <p:tavLst>
                                        <p:tav tm="0">
                                          <p:val>
                                            <p:strVal val="ppt_h"/>
                                          </p:val>
                                        </p:tav>
                                        <p:tav tm="100000">
                                          <p:val>
                                            <p:fltVal val="0"/>
                                          </p:val>
                                        </p:tav>
                                      </p:tavLst>
                                    </p:anim>
                                    <p:anim calcmode="lin" valueType="num">
                                      <p:cBhvr>
                                        <p:cTn id="15" dur="1000"/>
                                        <p:tgtEl>
                                          <p:spTgt spid="2050"/>
                                        </p:tgtEl>
                                        <p:attrNameLst>
                                          <p:attrName>style.rotation</p:attrName>
                                        </p:attrNameLst>
                                      </p:cBhvr>
                                      <p:tavLst>
                                        <p:tav tm="0">
                                          <p:val>
                                            <p:fltVal val="0"/>
                                          </p:val>
                                        </p:tav>
                                        <p:tav tm="100000">
                                          <p:val>
                                            <p:fltVal val="90"/>
                                          </p:val>
                                        </p:tav>
                                      </p:tavLst>
                                    </p:anim>
                                    <p:animEffect transition="out" filter="fade">
                                      <p:cBhvr>
                                        <p:cTn id="16" dur="1000"/>
                                        <p:tgtEl>
                                          <p:spTgt spid="2050"/>
                                        </p:tgtEl>
                                      </p:cBhvr>
                                    </p:animEffect>
                                    <p:set>
                                      <p:cBhvr>
                                        <p:cTn id="17" dur="1" fill="hold">
                                          <p:stCondLst>
                                            <p:cond delay="999"/>
                                          </p:stCondLst>
                                        </p:cTn>
                                        <p:tgtEl>
                                          <p:spTgt spid="2050"/>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6148"/>
                                        </p:tgtEl>
                                        <p:attrNameLst>
                                          <p:attrName>style.visibility</p:attrName>
                                        </p:attrNameLst>
                                      </p:cBhvr>
                                      <p:to>
                                        <p:strVal val="visible"/>
                                      </p:to>
                                    </p:set>
                                    <p:animEffect transition="in" filter="fade">
                                      <p:cBhvr>
                                        <p:cTn id="20" dur="1000"/>
                                        <p:tgtEl>
                                          <p:spTgt spid="6148"/>
                                        </p:tgtEl>
                                      </p:cBhvr>
                                    </p:animEffect>
                                    <p:anim calcmode="lin" valueType="num">
                                      <p:cBhvr>
                                        <p:cTn id="21" dur="1000" fill="hold"/>
                                        <p:tgtEl>
                                          <p:spTgt spid="6148"/>
                                        </p:tgtEl>
                                        <p:attrNameLst>
                                          <p:attrName>ppt_x</p:attrName>
                                        </p:attrNameLst>
                                      </p:cBhvr>
                                      <p:tavLst>
                                        <p:tav tm="0">
                                          <p:val>
                                            <p:strVal val="#ppt_x"/>
                                          </p:val>
                                        </p:tav>
                                        <p:tav tm="100000">
                                          <p:val>
                                            <p:strVal val="#ppt_x"/>
                                          </p:val>
                                        </p:tav>
                                      </p:tavLst>
                                    </p:anim>
                                    <p:anim calcmode="lin" valueType="num">
                                      <p:cBhvr>
                                        <p:cTn id="22"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6148"/>
                                        </p:tgtEl>
                                      </p:cBhvr>
                                    </p:animEffect>
                                    <p:anim calcmode="lin" valueType="num">
                                      <p:cBhvr>
                                        <p:cTn id="27" dur="1000"/>
                                        <p:tgtEl>
                                          <p:spTgt spid="6148"/>
                                        </p:tgtEl>
                                        <p:attrNameLst>
                                          <p:attrName>ppt_x</p:attrName>
                                        </p:attrNameLst>
                                      </p:cBhvr>
                                      <p:tavLst>
                                        <p:tav tm="0">
                                          <p:val>
                                            <p:strVal val="ppt_x"/>
                                          </p:val>
                                        </p:tav>
                                        <p:tav tm="100000">
                                          <p:val>
                                            <p:strVal val="ppt_x"/>
                                          </p:val>
                                        </p:tav>
                                      </p:tavLst>
                                    </p:anim>
                                    <p:anim calcmode="lin" valueType="num">
                                      <p:cBhvr>
                                        <p:cTn id="28" dur="1000"/>
                                        <p:tgtEl>
                                          <p:spTgt spid="6148"/>
                                        </p:tgtEl>
                                        <p:attrNameLst>
                                          <p:attrName>ppt_y</p:attrName>
                                        </p:attrNameLst>
                                      </p:cBhvr>
                                      <p:tavLst>
                                        <p:tav tm="0">
                                          <p:val>
                                            <p:strVal val="ppt_y"/>
                                          </p:val>
                                        </p:tav>
                                        <p:tav tm="100000">
                                          <p:val>
                                            <p:strVal val="ppt_y+.1"/>
                                          </p:val>
                                        </p:tav>
                                      </p:tavLst>
                                    </p:anim>
                                    <p:set>
                                      <p:cBhvr>
                                        <p:cTn id="29" dur="1" fill="hold">
                                          <p:stCondLst>
                                            <p:cond delay="999"/>
                                          </p:stCondLst>
                                        </p:cTn>
                                        <p:tgtEl>
                                          <p:spTgt spid="6148"/>
                                        </p:tgtEl>
                                        <p:attrNameLst>
                                          <p:attrName>style.visibility</p:attrName>
                                        </p:attrNameLst>
                                      </p:cBhvr>
                                      <p:to>
                                        <p:strVal val="hidden"/>
                                      </p:to>
                                    </p:set>
                                  </p:childTnLst>
                                </p:cTn>
                              </p:par>
                              <p:par>
                                <p:cTn id="30" presetID="42" presetClass="entr" presetSubtype="0" fill="hold" nodeType="withEffect">
                                  <p:stCondLst>
                                    <p:cond delay="0"/>
                                  </p:stCondLst>
                                  <p:childTnLst>
                                    <p:set>
                                      <p:cBhvr>
                                        <p:cTn id="31" dur="1" fill="hold">
                                          <p:stCondLst>
                                            <p:cond delay="0"/>
                                          </p:stCondLst>
                                        </p:cTn>
                                        <p:tgtEl>
                                          <p:spTgt spid="6150"/>
                                        </p:tgtEl>
                                        <p:attrNameLst>
                                          <p:attrName>style.visibility</p:attrName>
                                        </p:attrNameLst>
                                      </p:cBhvr>
                                      <p:to>
                                        <p:strVal val="visible"/>
                                      </p:to>
                                    </p:set>
                                    <p:animEffect transition="in" filter="fade">
                                      <p:cBhvr>
                                        <p:cTn id="32" dur="1000"/>
                                        <p:tgtEl>
                                          <p:spTgt spid="6150"/>
                                        </p:tgtEl>
                                      </p:cBhvr>
                                    </p:animEffect>
                                    <p:anim calcmode="lin" valueType="num">
                                      <p:cBhvr>
                                        <p:cTn id="33" dur="1000" fill="hold"/>
                                        <p:tgtEl>
                                          <p:spTgt spid="6150"/>
                                        </p:tgtEl>
                                        <p:attrNameLst>
                                          <p:attrName>ppt_x</p:attrName>
                                        </p:attrNameLst>
                                      </p:cBhvr>
                                      <p:tavLst>
                                        <p:tav tm="0">
                                          <p:val>
                                            <p:strVal val="#ppt_x"/>
                                          </p:val>
                                        </p:tav>
                                        <p:tav tm="100000">
                                          <p:val>
                                            <p:strVal val="#ppt_x"/>
                                          </p:val>
                                        </p:tav>
                                      </p:tavLst>
                                    </p:anim>
                                    <p:anim calcmode="lin" valueType="num">
                                      <p:cBhvr>
                                        <p:cTn id="34"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xit" presetSubtype="0" fill="hold" nodeType="clickEffect">
                                  <p:stCondLst>
                                    <p:cond delay="0"/>
                                  </p:stCondLst>
                                  <p:childTnLst>
                                    <p:animEffect transition="out" filter="fade">
                                      <p:cBhvr>
                                        <p:cTn id="38" dur="1000"/>
                                        <p:tgtEl>
                                          <p:spTgt spid="6150"/>
                                        </p:tgtEl>
                                      </p:cBhvr>
                                    </p:animEffect>
                                    <p:anim calcmode="lin" valueType="num">
                                      <p:cBhvr>
                                        <p:cTn id="39" dur="1000"/>
                                        <p:tgtEl>
                                          <p:spTgt spid="6150"/>
                                        </p:tgtEl>
                                        <p:attrNameLst>
                                          <p:attrName>ppt_x</p:attrName>
                                        </p:attrNameLst>
                                      </p:cBhvr>
                                      <p:tavLst>
                                        <p:tav tm="0">
                                          <p:val>
                                            <p:strVal val="ppt_x"/>
                                          </p:val>
                                        </p:tav>
                                        <p:tav tm="100000">
                                          <p:val>
                                            <p:strVal val="ppt_x"/>
                                          </p:val>
                                        </p:tav>
                                      </p:tavLst>
                                    </p:anim>
                                    <p:anim calcmode="lin" valueType="num">
                                      <p:cBhvr>
                                        <p:cTn id="40" dur="1000"/>
                                        <p:tgtEl>
                                          <p:spTgt spid="6150"/>
                                        </p:tgtEl>
                                        <p:attrNameLst>
                                          <p:attrName>ppt_y</p:attrName>
                                        </p:attrNameLst>
                                      </p:cBhvr>
                                      <p:tavLst>
                                        <p:tav tm="0">
                                          <p:val>
                                            <p:strVal val="ppt_y"/>
                                          </p:val>
                                        </p:tav>
                                        <p:tav tm="100000">
                                          <p:val>
                                            <p:strVal val="ppt_y+.1"/>
                                          </p:val>
                                        </p:tav>
                                      </p:tavLst>
                                    </p:anim>
                                    <p:set>
                                      <p:cBhvr>
                                        <p:cTn id="41" dur="1" fill="hold">
                                          <p:stCondLst>
                                            <p:cond delay="999"/>
                                          </p:stCondLst>
                                        </p:cTn>
                                        <p:tgtEl>
                                          <p:spTgt spid="6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5224F-31E5-62A5-FF31-6B31C04BA049}"/>
            </a:ext>
          </a:extLst>
        </p:cNvPr>
        <p:cNvGrpSpPr/>
        <p:nvPr/>
      </p:nvGrpSpPr>
      <p:grpSpPr>
        <a:xfrm>
          <a:off x="0" y="0"/>
          <a:ext cx="0" cy="0"/>
          <a:chOff x="0" y="0"/>
          <a:chExt cx="0" cy="0"/>
        </a:xfrm>
      </p:grpSpPr>
      <p:pic>
        <p:nvPicPr>
          <p:cNvPr id="5122" name="Picture 2" descr="Smart Cities” offer communication pros a myriad of opportunities — and  risks | by Ubermetrics Technologies | Ubermetrics | Medium">
            <a:extLst>
              <a:ext uri="{FF2B5EF4-FFF2-40B4-BE49-F238E27FC236}">
                <a16:creationId xmlns:a16="http://schemas.microsoft.com/office/drawing/2014/main" id="{54967D7B-7833-F1F1-8E43-722A354CD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0" y="-24235"/>
            <a:ext cx="9144000" cy="609474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It Works: Internet of Things on Make a GIF">
            <a:extLst>
              <a:ext uri="{FF2B5EF4-FFF2-40B4-BE49-F238E27FC236}">
                <a16:creationId xmlns:a16="http://schemas.microsoft.com/office/drawing/2014/main" id="{96BCAE4B-DBA4-6E07-28C6-C70F153C0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0" y="281175"/>
            <a:ext cx="9230169" cy="5191970"/>
          </a:xfrm>
          <a:prstGeom prst="rect">
            <a:avLst/>
          </a:prstGeom>
          <a:noFill/>
          <a:extLst>
            <a:ext uri="{909E8E84-426E-40DD-AFC4-6F175D3DCCD1}">
              <a14:hiddenFill xmlns:a14="http://schemas.microsoft.com/office/drawing/2010/main">
                <a:solidFill>
                  <a:srgbClr val="FFFFFF"/>
                </a:solidFill>
              </a14:hiddenFill>
            </a:ext>
          </a:extLst>
        </p:spPr>
      </p:pic>
      <p:sp>
        <p:nvSpPr>
          <p:cNvPr id="2" name="Seta: para a Direita 1">
            <a:hlinkClick r:id="rId4" action="ppaction://hlinksldjump"/>
            <a:extLst>
              <a:ext uri="{FF2B5EF4-FFF2-40B4-BE49-F238E27FC236}">
                <a16:creationId xmlns:a16="http://schemas.microsoft.com/office/drawing/2014/main" id="{68B03B34-DF3F-325A-14E1-89718DC375C4}"/>
              </a:ext>
            </a:extLst>
          </p:cNvPr>
          <p:cNvSpPr/>
          <p:nvPr/>
        </p:nvSpPr>
        <p:spPr>
          <a:xfrm>
            <a:off x="7931510" y="4614669"/>
            <a:ext cx="1068935" cy="4581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Voltar</a:t>
            </a:r>
          </a:p>
        </p:txBody>
      </p:sp>
    </p:spTree>
    <p:extLst>
      <p:ext uri="{BB962C8B-B14F-4D97-AF65-F5344CB8AC3E}">
        <p14:creationId xmlns:p14="http://schemas.microsoft.com/office/powerpoint/2010/main" val="296287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5122"/>
                                        </p:tgtEl>
                                      </p:cBhvr>
                                    </p:animEffect>
                                    <p:anim calcmode="lin" valueType="num">
                                      <p:cBhvr>
                                        <p:cTn id="14" dur="1000"/>
                                        <p:tgtEl>
                                          <p:spTgt spid="5122"/>
                                        </p:tgtEl>
                                        <p:attrNameLst>
                                          <p:attrName>ppt_x</p:attrName>
                                        </p:attrNameLst>
                                      </p:cBhvr>
                                      <p:tavLst>
                                        <p:tav tm="0">
                                          <p:val>
                                            <p:strVal val="ppt_x"/>
                                          </p:val>
                                        </p:tav>
                                        <p:tav tm="100000">
                                          <p:val>
                                            <p:strVal val="ppt_x"/>
                                          </p:val>
                                        </p:tav>
                                      </p:tavLst>
                                    </p:anim>
                                    <p:anim calcmode="lin" valueType="num">
                                      <p:cBhvr>
                                        <p:cTn id="15" dur="1000"/>
                                        <p:tgtEl>
                                          <p:spTgt spid="5122"/>
                                        </p:tgtEl>
                                        <p:attrNameLst>
                                          <p:attrName>ppt_y</p:attrName>
                                        </p:attrNameLst>
                                      </p:cBhvr>
                                      <p:tavLst>
                                        <p:tav tm="0">
                                          <p:val>
                                            <p:strVal val="ppt_y"/>
                                          </p:val>
                                        </p:tav>
                                        <p:tav tm="100000">
                                          <p:val>
                                            <p:strVal val="ppt_y+.1"/>
                                          </p:val>
                                        </p:tav>
                                      </p:tavLst>
                                    </p:anim>
                                    <p:set>
                                      <p:cBhvr>
                                        <p:cTn id="16" dur="1" fill="hold">
                                          <p:stCondLst>
                                            <p:cond delay="999"/>
                                          </p:stCondLst>
                                        </p:cTn>
                                        <p:tgtEl>
                                          <p:spTgt spid="5122"/>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5124"/>
                                        </p:tgtEl>
                                        <p:attrNameLst>
                                          <p:attrName>style.visibility</p:attrName>
                                        </p:attrNameLst>
                                      </p:cBhvr>
                                      <p:to>
                                        <p:strVal val="visible"/>
                                      </p:to>
                                    </p:set>
                                    <p:animEffect transition="in" filter="fade">
                                      <p:cBhvr>
                                        <p:cTn id="19" dur="1000"/>
                                        <p:tgtEl>
                                          <p:spTgt spid="5124"/>
                                        </p:tgtEl>
                                      </p:cBhvr>
                                    </p:animEffect>
                                    <p:anim calcmode="lin" valueType="num">
                                      <p:cBhvr>
                                        <p:cTn id="20" dur="1000" fill="hold"/>
                                        <p:tgtEl>
                                          <p:spTgt spid="5124"/>
                                        </p:tgtEl>
                                        <p:attrNameLst>
                                          <p:attrName>ppt_x</p:attrName>
                                        </p:attrNameLst>
                                      </p:cBhvr>
                                      <p:tavLst>
                                        <p:tav tm="0">
                                          <p:val>
                                            <p:strVal val="#ppt_x"/>
                                          </p:val>
                                        </p:tav>
                                        <p:tav tm="100000">
                                          <p:val>
                                            <p:strVal val="#ppt_x"/>
                                          </p:val>
                                        </p:tav>
                                      </p:tavLst>
                                    </p:anim>
                                    <p:anim calcmode="lin" valueType="num">
                                      <p:cBhvr>
                                        <p:cTn id="21"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5124"/>
                                        </p:tgtEl>
                                      </p:cBhvr>
                                    </p:animEffect>
                                    <p:anim calcmode="lin" valueType="num">
                                      <p:cBhvr>
                                        <p:cTn id="26" dur="1000"/>
                                        <p:tgtEl>
                                          <p:spTgt spid="5124"/>
                                        </p:tgtEl>
                                        <p:attrNameLst>
                                          <p:attrName>ppt_x</p:attrName>
                                        </p:attrNameLst>
                                      </p:cBhvr>
                                      <p:tavLst>
                                        <p:tav tm="0">
                                          <p:val>
                                            <p:strVal val="ppt_x"/>
                                          </p:val>
                                        </p:tav>
                                        <p:tav tm="100000">
                                          <p:val>
                                            <p:strVal val="ppt_x"/>
                                          </p:val>
                                        </p:tav>
                                      </p:tavLst>
                                    </p:anim>
                                    <p:anim calcmode="lin" valueType="num">
                                      <p:cBhvr>
                                        <p:cTn id="27" dur="1000"/>
                                        <p:tgtEl>
                                          <p:spTgt spid="5124"/>
                                        </p:tgtEl>
                                        <p:attrNameLst>
                                          <p:attrName>ppt_y</p:attrName>
                                        </p:attrNameLst>
                                      </p:cBhvr>
                                      <p:tavLst>
                                        <p:tav tm="0">
                                          <p:val>
                                            <p:strVal val="ppt_y"/>
                                          </p:val>
                                        </p:tav>
                                        <p:tav tm="100000">
                                          <p:val>
                                            <p:strVal val="ppt_y+.1"/>
                                          </p:val>
                                        </p:tav>
                                      </p:tavLst>
                                    </p:anim>
                                    <p:set>
                                      <p:cBhvr>
                                        <p:cTn id="28" dur="1" fill="hold">
                                          <p:stCondLst>
                                            <p:cond delay="999"/>
                                          </p:stCondLst>
                                        </p:cTn>
                                        <p:tgtEl>
                                          <p:spTgt spid="5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E6D57-81F5-F9D8-9DC1-AF741C2EF62B}"/>
            </a:ext>
          </a:extLst>
        </p:cNvPr>
        <p:cNvGrpSpPr/>
        <p:nvPr/>
      </p:nvGrpSpPr>
      <p:grpSpPr>
        <a:xfrm>
          <a:off x="0" y="0"/>
          <a:ext cx="0" cy="0"/>
          <a:chOff x="0" y="0"/>
          <a:chExt cx="0" cy="0"/>
        </a:xfrm>
      </p:grpSpPr>
      <p:pic>
        <p:nvPicPr>
          <p:cNvPr id="4098" name="Picture 2" descr="ICONICS Big Data โซลูชั่นแห่งอนาคต |">
            <a:extLst>
              <a:ext uri="{FF2B5EF4-FFF2-40B4-BE49-F238E27FC236}">
                <a16:creationId xmlns:a16="http://schemas.microsoft.com/office/drawing/2014/main" id="{0C2AB8EF-ED21-47A4-0BBE-71EC239B8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5140325"/>
          </a:xfrm>
          <a:prstGeom prst="rect">
            <a:avLst/>
          </a:prstGeom>
          <a:noFill/>
          <a:extLst>
            <a:ext uri="{909E8E84-426E-40DD-AFC4-6F175D3DCCD1}">
              <a14:hiddenFill xmlns:a14="http://schemas.microsoft.com/office/drawing/2010/main">
                <a:solidFill>
                  <a:srgbClr val="FFFFFF"/>
                </a:solidFill>
              </a14:hiddenFill>
            </a:ext>
          </a:extLst>
        </p:spPr>
      </p:pic>
      <p:sp>
        <p:nvSpPr>
          <p:cNvPr id="2" name="Seta: para a Direita 1">
            <a:hlinkClick r:id="rId3" action="ppaction://hlinksldjump"/>
            <a:extLst>
              <a:ext uri="{FF2B5EF4-FFF2-40B4-BE49-F238E27FC236}">
                <a16:creationId xmlns:a16="http://schemas.microsoft.com/office/drawing/2014/main" id="{3957DF6E-C189-BD38-F0F9-60326762E7A5}"/>
              </a:ext>
            </a:extLst>
          </p:cNvPr>
          <p:cNvSpPr/>
          <p:nvPr/>
        </p:nvSpPr>
        <p:spPr>
          <a:xfrm>
            <a:off x="7931510" y="4614669"/>
            <a:ext cx="1068935" cy="4581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Voltar</a:t>
            </a:r>
          </a:p>
        </p:txBody>
      </p:sp>
    </p:spTree>
    <p:extLst>
      <p:ext uri="{BB962C8B-B14F-4D97-AF65-F5344CB8AC3E}">
        <p14:creationId xmlns:p14="http://schemas.microsoft.com/office/powerpoint/2010/main" val="783515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BFD3F4-847F-4D3C-7907-0CA7314B1AC3}"/>
            </a:ext>
          </a:extLst>
        </p:cNvPr>
        <p:cNvGrpSpPr/>
        <p:nvPr/>
      </p:nvGrpSpPr>
      <p:grpSpPr>
        <a:xfrm>
          <a:off x="0" y="0"/>
          <a:ext cx="0" cy="0"/>
          <a:chOff x="0" y="0"/>
          <a:chExt cx="0" cy="0"/>
        </a:xfrm>
      </p:grpSpPr>
    </p:spTree>
    <p:extLst>
      <p:ext uri="{BB962C8B-B14F-4D97-AF65-F5344CB8AC3E}">
        <p14:creationId xmlns:p14="http://schemas.microsoft.com/office/powerpoint/2010/main" val="2966689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50AF32-CD46-A8F6-A291-968198348933}"/>
            </a:ext>
          </a:extLst>
        </p:cNvPr>
        <p:cNvGrpSpPr/>
        <p:nvPr/>
      </p:nvGrpSpPr>
      <p:grpSpPr>
        <a:xfrm>
          <a:off x="0" y="0"/>
          <a:ext cx="0" cy="0"/>
          <a:chOff x="0" y="0"/>
          <a:chExt cx="0" cy="0"/>
        </a:xfrm>
      </p:grpSpPr>
    </p:spTree>
    <p:extLst>
      <p:ext uri="{BB962C8B-B14F-4D97-AF65-F5344CB8AC3E}">
        <p14:creationId xmlns:p14="http://schemas.microsoft.com/office/powerpoint/2010/main" val="867960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Slide Title</a:t>
            </a:r>
            <a:endParaRPr lang="en-US" dirty="0"/>
          </a:p>
        </p:txBody>
      </p:sp>
      <p:sp>
        <p:nvSpPr>
          <p:cNvPr id="5" name="Text Placeholder 4"/>
          <p:cNvSpPr>
            <a:spLocks noGrp="1"/>
          </p:cNvSpPr>
          <p:nvPr>
            <p:ph type="body" idx="1"/>
          </p:nvPr>
        </p:nvSpPr>
        <p:spPr/>
        <p:txBody>
          <a:bodyPr/>
          <a:lstStyle/>
          <a:p>
            <a:r>
              <a:rPr lang="en-US"/>
              <a:t>Product A</a:t>
            </a:r>
            <a:endParaRPr lang="en-US" dirty="0"/>
          </a:p>
        </p:txBody>
      </p:sp>
      <p:sp>
        <p:nvSpPr>
          <p:cNvPr id="6" name="Content Placeholder 5"/>
          <p:cNvSpPr>
            <a:spLocks noGrp="1"/>
          </p:cNvSpPr>
          <p:nvPr>
            <p:ph sz="half" idx="2"/>
          </p:nvPr>
        </p:nvSpPr>
        <p:spPr/>
        <p:txBody>
          <a:bodyPr/>
          <a:lstStyle/>
          <a:p>
            <a:r>
              <a:rPr lang="en-US" dirty="0"/>
              <a:t>Feature 1</a:t>
            </a:r>
          </a:p>
          <a:p>
            <a:r>
              <a:rPr lang="en-US" dirty="0"/>
              <a:t>Feature 2</a:t>
            </a:r>
          </a:p>
          <a:p>
            <a:r>
              <a:rPr lang="en-US" dirty="0"/>
              <a:t>Feature 3</a:t>
            </a:r>
          </a:p>
        </p:txBody>
      </p:sp>
      <p:sp>
        <p:nvSpPr>
          <p:cNvPr id="7" name="Text Placeholder 6"/>
          <p:cNvSpPr>
            <a:spLocks noGrp="1"/>
          </p:cNvSpPr>
          <p:nvPr>
            <p:ph type="body" sz="quarter" idx="3"/>
          </p:nvPr>
        </p:nvSpPr>
        <p:spPr/>
        <p:txBody>
          <a:bodyPr/>
          <a:lstStyle/>
          <a:p>
            <a:r>
              <a:rPr lang="en-US"/>
              <a:t>Product B</a:t>
            </a:r>
          </a:p>
        </p:txBody>
      </p:sp>
      <p:sp>
        <p:nvSpPr>
          <p:cNvPr id="8" name="Content Placeholder 7"/>
          <p:cNvSpPr>
            <a:spLocks noGrp="1"/>
          </p:cNvSpPr>
          <p:nvPr>
            <p:ph sz="quarter" idx="4"/>
          </p:nvPr>
        </p:nvSpPr>
        <p:spPr/>
        <p:txBody>
          <a:bodyPr/>
          <a:lstStyle/>
          <a:p>
            <a:r>
              <a:rPr lang="en-US" dirty="0"/>
              <a:t>Feature 1</a:t>
            </a:r>
          </a:p>
          <a:p>
            <a:r>
              <a:rPr lang="en-US" dirty="0"/>
              <a:t>Feature 2</a:t>
            </a:r>
          </a:p>
          <a:p>
            <a:r>
              <a:rPr lang="en-US" dirty="0"/>
              <a:t>Feature 3</a:t>
            </a:r>
          </a:p>
        </p:txBody>
      </p:sp>
    </p:spTree>
    <p:extLst>
      <p:ext uri="{BB962C8B-B14F-4D97-AF65-F5344CB8AC3E}">
        <p14:creationId xmlns:p14="http://schemas.microsoft.com/office/powerpoint/2010/main" val="4170783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Resumo</a:t>
            </a:r>
            <a:endParaRPr lang="en-US" dirty="0"/>
          </a:p>
        </p:txBody>
      </p:sp>
      <p:sp>
        <p:nvSpPr>
          <p:cNvPr id="3" name="Content Placeholder 2"/>
          <p:cNvSpPr>
            <a:spLocks noGrp="1"/>
          </p:cNvSpPr>
          <p:nvPr>
            <p:ph idx="1"/>
          </p:nvPr>
        </p:nvSpPr>
        <p:spPr/>
        <p:txBody>
          <a:bodyPr/>
          <a:lstStyle/>
          <a:p>
            <a:r>
              <a:rPr lang="pt-BR" dirty="0"/>
              <a:t>Documentação do Projeto no sistema AGDD- Creator</a:t>
            </a:r>
          </a:p>
          <a:p>
            <a:r>
              <a:rPr lang="pt-BR" dirty="0"/>
              <a:t>Integração de Simulação 3D (Unity),</a:t>
            </a:r>
          </a:p>
          <a:p>
            <a:r>
              <a:rPr lang="pt-BR" dirty="0"/>
              <a:t>Geração de dados (Unity)</a:t>
            </a:r>
          </a:p>
          <a:p>
            <a:r>
              <a:rPr lang="pt-BR" dirty="0"/>
              <a:t>Importação de Dados Reais (INMET/ QUALAR)</a:t>
            </a:r>
          </a:p>
          <a:p>
            <a:r>
              <a:rPr lang="pt-BR" dirty="0"/>
              <a:t>Modelos de Machine Learning (Python/Node.js)</a:t>
            </a:r>
          </a:p>
          <a:p>
            <a:endParaRPr lang="en-US" dirty="0"/>
          </a:p>
          <a:p>
            <a:endParaRPr lang="en-US" dirty="0"/>
          </a:p>
        </p:txBody>
      </p:sp>
    </p:spTree>
    <p:extLst>
      <p:ext uri="{BB962C8B-B14F-4D97-AF65-F5344CB8AC3E}">
        <p14:creationId xmlns:p14="http://schemas.microsoft.com/office/powerpoint/2010/main" val="41033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30E59-8242-757D-219E-0208E567D4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F64799-0231-B097-F7CA-DEDC20FDEA97}"/>
              </a:ext>
            </a:extLst>
          </p:cNvPr>
          <p:cNvSpPr>
            <a:spLocks noGrp="1"/>
          </p:cNvSpPr>
          <p:nvPr>
            <p:ph type="title"/>
          </p:nvPr>
        </p:nvSpPr>
        <p:spPr/>
        <p:txBody>
          <a:bodyPr>
            <a:normAutofit/>
          </a:bodyPr>
          <a:lstStyle/>
          <a:p>
            <a:r>
              <a:rPr lang="pt-BR" b="1" dirty="0"/>
              <a:t>Introdução e Contexto (a.1)</a:t>
            </a:r>
          </a:p>
        </p:txBody>
      </p:sp>
      <p:sp>
        <p:nvSpPr>
          <p:cNvPr id="5" name="Content Placeholder 4">
            <a:extLst>
              <a:ext uri="{FF2B5EF4-FFF2-40B4-BE49-F238E27FC236}">
                <a16:creationId xmlns:a16="http://schemas.microsoft.com/office/drawing/2014/main" id="{C4B309CB-6E02-5525-6A82-EBEA134755E6}"/>
              </a:ext>
            </a:extLst>
          </p:cNvPr>
          <p:cNvSpPr>
            <a:spLocks noGrp="1"/>
          </p:cNvSpPr>
          <p:nvPr>
            <p:ph idx="1"/>
          </p:nvPr>
        </p:nvSpPr>
        <p:spPr/>
        <p:txBody>
          <a:bodyPr>
            <a:normAutofit fontScale="55000" lnSpcReduction="20000"/>
          </a:bodyPr>
          <a:lstStyle/>
          <a:p>
            <a:r>
              <a:rPr lang="pt-BR" b="1" dirty="0"/>
              <a:t>Definição: </a:t>
            </a:r>
          </a:p>
          <a:p>
            <a:r>
              <a:rPr lang="pt-BR" dirty="0">
                <a:hlinkClick r:id="rId3" action="ppaction://hlinksldjump"/>
              </a:rPr>
              <a:t>Gêmeo Digital (Digital Twin) </a:t>
            </a:r>
            <a:endParaRPr lang="pt-BR" dirty="0"/>
          </a:p>
          <a:p>
            <a:pPr lvl="1"/>
            <a:r>
              <a:rPr lang="pt-BR" dirty="0"/>
              <a:t>é uma réplica virtual de um sistema físico (um objeto, um processo ou, neste caso, uma cidade).</a:t>
            </a:r>
          </a:p>
          <a:p>
            <a:r>
              <a:rPr lang="pt-BR" dirty="0">
                <a:hlinkClick r:id="rId4" action="ppaction://hlinksldjump"/>
              </a:rPr>
              <a:t>IoT (Internet das Coisas)</a:t>
            </a:r>
            <a:endParaRPr lang="pt-BR" dirty="0"/>
          </a:p>
          <a:p>
            <a:pPr lvl="1"/>
            <a:r>
              <a:rPr lang="pt-BR" dirty="0"/>
              <a:t>é a rede de objetos físicos conectados à internet que podem coletar e transmitir dados, permitindo a comunicação entre dispositivos, a automação de tarefas e a análise de informações como câmeras de tráfego, estações meteorológicas, medidores de poluição) que coletam dados.</a:t>
            </a:r>
          </a:p>
          <a:p>
            <a:r>
              <a:rPr lang="pt-BR" dirty="0">
                <a:hlinkClick r:id="rId5" action="ppaction://hlinksldjump"/>
              </a:rPr>
              <a:t>Big Data</a:t>
            </a:r>
            <a:endParaRPr lang="pt-BR" dirty="0"/>
          </a:p>
          <a:p>
            <a:pPr lvl="1"/>
            <a:r>
              <a:rPr lang="pt-BR" dirty="0"/>
              <a:t>conjuntos de dados muito grandes, complexos e de crescimento rápido que não podem ser gerenciados por softwares tradicionais de processamento de dados, como planilhas ou bancos de dados relacionais</a:t>
            </a:r>
          </a:p>
        </p:txBody>
      </p:sp>
      <p:graphicFrame>
        <p:nvGraphicFramePr>
          <p:cNvPr id="2" name="Diagrama 1">
            <a:extLst>
              <a:ext uri="{FF2B5EF4-FFF2-40B4-BE49-F238E27FC236}">
                <a16:creationId xmlns:a16="http://schemas.microsoft.com/office/drawing/2014/main" id="{FC395653-D4EF-693B-A05C-0E764BC1AE10}"/>
              </a:ext>
            </a:extLst>
          </p:cNvPr>
          <p:cNvGraphicFramePr/>
          <p:nvPr>
            <p:extLst>
              <p:ext uri="{D42A27DB-BD31-4B8C-83A1-F6EECF244321}">
                <p14:modId xmlns:p14="http://schemas.microsoft.com/office/powerpoint/2010/main" val="658131970"/>
              </p:ext>
            </p:extLst>
          </p:nvPr>
        </p:nvGraphicFramePr>
        <p:xfrm>
          <a:off x="778573" y="4454890"/>
          <a:ext cx="6273235" cy="5690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0372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159AE-CA2E-FB79-DD7B-72A4B5A44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C25A0EA-924D-C8EF-25E5-EB44282BF618}"/>
              </a:ext>
            </a:extLst>
          </p:cNvPr>
          <p:cNvSpPr>
            <a:spLocks noGrp="1"/>
          </p:cNvSpPr>
          <p:nvPr>
            <p:ph type="title"/>
          </p:nvPr>
        </p:nvSpPr>
        <p:spPr/>
        <p:txBody>
          <a:bodyPr>
            <a:normAutofit/>
          </a:bodyPr>
          <a:lstStyle/>
          <a:p>
            <a:r>
              <a:rPr lang="pt-BR" b="1" dirty="0"/>
              <a:t>Introdução e Contexto (a.1)</a:t>
            </a:r>
          </a:p>
        </p:txBody>
      </p:sp>
      <p:sp>
        <p:nvSpPr>
          <p:cNvPr id="5" name="Content Placeholder 4">
            <a:extLst>
              <a:ext uri="{FF2B5EF4-FFF2-40B4-BE49-F238E27FC236}">
                <a16:creationId xmlns:a16="http://schemas.microsoft.com/office/drawing/2014/main" id="{CB5102C0-812D-034E-99C4-3EC77F636E32}"/>
              </a:ext>
            </a:extLst>
          </p:cNvPr>
          <p:cNvSpPr>
            <a:spLocks noGrp="1"/>
          </p:cNvSpPr>
          <p:nvPr>
            <p:ph idx="1"/>
          </p:nvPr>
        </p:nvSpPr>
        <p:spPr/>
        <p:txBody>
          <a:bodyPr>
            <a:normAutofit fontScale="70000" lnSpcReduction="20000"/>
          </a:bodyPr>
          <a:lstStyle/>
          <a:p>
            <a:r>
              <a:rPr lang="pt-BR" b="1" dirty="0"/>
              <a:t>Por que Cidades? </a:t>
            </a:r>
          </a:p>
          <a:p>
            <a:pPr lvl="1"/>
            <a:r>
              <a:rPr lang="pt-BR" dirty="0"/>
              <a:t>Cidades são os sistemas mais complexos que existem. Elas geram um volume massivo de dados em alta velocidade (Big Data) a partir de milhões de sensores interconectados (IoT), como câmeras, estações climáticas e medidores de poluição.</a:t>
            </a:r>
          </a:p>
          <a:p>
            <a:r>
              <a:rPr lang="pt-BR" b="1" dirty="0"/>
              <a:t>Motivação</a:t>
            </a:r>
            <a:r>
              <a:rPr lang="pt-BR" dirty="0"/>
              <a:t> </a:t>
            </a:r>
          </a:p>
          <a:p>
            <a:pPr lvl="1"/>
            <a:r>
              <a:rPr lang="pt-BR" dirty="0"/>
              <a:t>Poder testar cenários, prever problemas (como congestionamentos ou picos de poluição) e planejar mudanças em um ambiente virtual, sem custos ou riscos do mundo real.</a:t>
            </a:r>
            <a:endParaRPr lang="en-US" dirty="0"/>
          </a:p>
        </p:txBody>
      </p:sp>
      <p:graphicFrame>
        <p:nvGraphicFramePr>
          <p:cNvPr id="2" name="Diagrama 1">
            <a:extLst>
              <a:ext uri="{FF2B5EF4-FFF2-40B4-BE49-F238E27FC236}">
                <a16:creationId xmlns:a16="http://schemas.microsoft.com/office/drawing/2014/main" id="{832475D7-3C2B-7162-26CC-A5C72D7E5778}"/>
              </a:ext>
            </a:extLst>
          </p:cNvPr>
          <p:cNvGraphicFramePr/>
          <p:nvPr>
            <p:extLst>
              <p:ext uri="{D42A27DB-BD31-4B8C-83A1-F6EECF244321}">
                <p14:modId xmlns:p14="http://schemas.microsoft.com/office/powerpoint/2010/main" val="2872916809"/>
              </p:ext>
            </p:extLst>
          </p:nvPr>
        </p:nvGraphicFramePr>
        <p:xfrm>
          <a:off x="778573" y="4454890"/>
          <a:ext cx="6273235" cy="569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1435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pt-BR" b="1" dirty="0"/>
              <a:t>Problema e Objetivos (a.1)</a:t>
            </a:r>
          </a:p>
        </p:txBody>
      </p:sp>
      <p:sp>
        <p:nvSpPr>
          <p:cNvPr id="5" name="Content Placeholder 4"/>
          <p:cNvSpPr>
            <a:spLocks noGrp="1"/>
          </p:cNvSpPr>
          <p:nvPr>
            <p:ph idx="1"/>
          </p:nvPr>
        </p:nvSpPr>
        <p:spPr/>
        <p:txBody>
          <a:bodyPr>
            <a:normAutofit/>
          </a:bodyPr>
          <a:lstStyle/>
          <a:p>
            <a:r>
              <a:rPr lang="pt-BR" b="1" dirty="0"/>
              <a:t>Problema:</a:t>
            </a:r>
            <a:r>
              <a:rPr lang="pt-BR" dirty="0"/>
              <a:t> Como integrar, em uma única plataforma, uma simulação 3D interativa (visual) com fontes de dados heterogêneas (climáticos) e modelos preditivos de ML (tráfego e poluição)?</a:t>
            </a:r>
          </a:p>
        </p:txBody>
      </p:sp>
      <p:pic>
        <p:nvPicPr>
          <p:cNvPr id="11266" name="Picture 2" descr="Data, database, document, file, import icon - Download on Iconfinder">
            <a:extLst>
              <a:ext uri="{FF2B5EF4-FFF2-40B4-BE49-F238E27FC236}">
                <a16:creationId xmlns:a16="http://schemas.microsoft.com/office/drawing/2014/main" id="{D127E3E7-0789-58C5-B004-F52C481175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3430" y="3335275"/>
            <a:ext cx="1527050" cy="15270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utomação - ícones de indústria grátis">
            <a:extLst>
              <a:ext uri="{FF2B5EF4-FFF2-40B4-BE49-F238E27FC236}">
                <a16:creationId xmlns:a16="http://schemas.microsoft.com/office/drawing/2014/main" id="{74691DF7-EE90-1D38-AAEC-8E7ACCAF04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7523" y="3335275"/>
            <a:ext cx="1522170" cy="1522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6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2000"/>
                                        <p:tgtEl>
                                          <p:spTgt spid="11266"/>
                                        </p:tgtEl>
                                      </p:cBhvr>
                                    </p:animEffect>
                                    <p:anim calcmode="lin" valueType="num">
                                      <p:cBhvr>
                                        <p:cTn id="8" dur="2000" fill="hold"/>
                                        <p:tgtEl>
                                          <p:spTgt spid="11266"/>
                                        </p:tgtEl>
                                        <p:attrNameLst>
                                          <p:attrName>ppt_x</p:attrName>
                                        </p:attrNameLst>
                                      </p:cBhvr>
                                      <p:tavLst>
                                        <p:tav tm="0">
                                          <p:val>
                                            <p:strVal val="#ppt_x"/>
                                          </p:val>
                                        </p:tav>
                                        <p:tav tm="100000">
                                          <p:val>
                                            <p:strVal val="#ppt_x"/>
                                          </p:val>
                                        </p:tav>
                                      </p:tavLst>
                                    </p:anim>
                                    <p:anim calcmode="lin" valueType="num">
                                      <p:cBhvr>
                                        <p:cTn id="9" dur="2000" fill="hold"/>
                                        <p:tgtEl>
                                          <p:spTgt spid="1126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fade">
                                      <p:cBhvr>
                                        <p:cTn id="12" dur="2000"/>
                                        <p:tgtEl>
                                          <p:spTgt spid="11268"/>
                                        </p:tgtEl>
                                      </p:cBhvr>
                                    </p:animEffect>
                                    <p:anim calcmode="lin" valueType="num">
                                      <p:cBhvr>
                                        <p:cTn id="13" dur="2000" fill="hold"/>
                                        <p:tgtEl>
                                          <p:spTgt spid="11268"/>
                                        </p:tgtEl>
                                        <p:attrNameLst>
                                          <p:attrName>ppt_x</p:attrName>
                                        </p:attrNameLst>
                                      </p:cBhvr>
                                      <p:tavLst>
                                        <p:tav tm="0">
                                          <p:val>
                                            <p:strVal val="#ppt_x"/>
                                          </p:val>
                                        </p:tav>
                                        <p:tav tm="100000">
                                          <p:val>
                                            <p:strVal val="#ppt_x"/>
                                          </p:val>
                                        </p:tav>
                                      </p:tavLst>
                                    </p:anim>
                                    <p:anim calcmode="lin" valueType="num">
                                      <p:cBhvr>
                                        <p:cTn id="14" dur="2000" fill="hold"/>
                                        <p:tgtEl>
                                          <p:spTgt spid="112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B01EF-1E97-05E8-67DA-C0BADE5413E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B67C4D-B0ED-069E-C6FA-94DEA5C65CEA}"/>
              </a:ext>
            </a:extLst>
          </p:cNvPr>
          <p:cNvSpPr>
            <a:spLocks noGrp="1"/>
          </p:cNvSpPr>
          <p:nvPr>
            <p:ph type="title"/>
          </p:nvPr>
        </p:nvSpPr>
        <p:spPr/>
        <p:txBody>
          <a:bodyPr>
            <a:normAutofit/>
          </a:bodyPr>
          <a:lstStyle/>
          <a:p>
            <a:r>
              <a:rPr lang="pt-BR" b="1"/>
              <a:t>Problema e Objetivos (a.1)</a:t>
            </a:r>
            <a:endParaRPr lang="pt-BR" b="1" dirty="0"/>
          </a:p>
        </p:txBody>
      </p:sp>
      <p:sp>
        <p:nvSpPr>
          <p:cNvPr id="5" name="Content Placeholder 4">
            <a:extLst>
              <a:ext uri="{FF2B5EF4-FFF2-40B4-BE49-F238E27FC236}">
                <a16:creationId xmlns:a16="http://schemas.microsoft.com/office/drawing/2014/main" id="{C448DE70-BD15-5844-D1DF-00BC155381F4}"/>
              </a:ext>
            </a:extLst>
          </p:cNvPr>
          <p:cNvSpPr>
            <a:spLocks noGrp="1"/>
          </p:cNvSpPr>
          <p:nvPr>
            <p:ph idx="1"/>
          </p:nvPr>
        </p:nvSpPr>
        <p:spPr/>
        <p:txBody>
          <a:bodyPr>
            <a:normAutofit fontScale="77500" lnSpcReduction="20000"/>
          </a:bodyPr>
          <a:lstStyle/>
          <a:p>
            <a:r>
              <a:rPr lang="pt-BR" b="1"/>
              <a:t>Objetivo Geral:</a:t>
            </a:r>
            <a:r>
              <a:rPr lang="pt-BR"/>
              <a:t> Desenvolver o "SmartCitySystem", uma plataforma que simula cidades inteligentes</a:t>
            </a:r>
          </a:p>
          <a:p>
            <a:r>
              <a:rPr lang="pt-BR" b="1"/>
              <a:t>Objetivos Específicos:</a:t>
            </a:r>
          </a:p>
          <a:p>
            <a:pPr lvl="1"/>
            <a:r>
              <a:rPr lang="pt-BR"/>
              <a:t>Implementar um replay de dados climáticos históricos (INMET) sob-demanda.</a:t>
            </a:r>
          </a:p>
          <a:p>
            <a:pPr lvl="1"/>
            <a:r>
              <a:rPr lang="pt-BR"/>
              <a:t>(Atividade 3) Aplicar Mineração de Dados para Detecção de Outliers no tráfego (usando LOF).</a:t>
            </a:r>
          </a:p>
          <a:p>
            <a:pPr lvl="1"/>
            <a:r>
              <a:rPr lang="pt-BR"/>
              <a:t>(Atividade 2 &amp; 4) Aplicar Mineração de Dados para Classificação da Qualidade do Ar (usando RandomForest e SMOTE).</a:t>
            </a:r>
            <a:endParaRPr lang="pt-BR" dirty="0"/>
          </a:p>
        </p:txBody>
      </p:sp>
      <p:pic>
        <p:nvPicPr>
          <p:cNvPr id="3" name="Imagem 2" descr="Vista de cidade com por do sol no fundo&#10;&#10;O conteúdo gerado por IA pode estar incorreto.">
            <a:extLst>
              <a:ext uri="{FF2B5EF4-FFF2-40B4-BE49-F238E27FC236}">
                <a16:creationId xmlns:a16="http://schemas.microsoft.com/office/drawing/2014/main" id="{2B8E0C9A-463A-4B31-A180-7E8F314116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1510" y="55367"/>
            <a:ext cx="1068935" cy="1068935"/>
          </a:xfrm>
          <a:prstGeom prst="ellipse">
            <a:avLst/>
          </a:prstGeom>
          <a:ln>
            <a:noFill/>
          </a:ln>
          <a:effectLst>
            <a:softEdge rad="112500"/>
          </a:effectLst>
        </p:spPr>
      </p:pic>
      <p:pic>
        <p:nvPicPr>
          <p:cNvPr id="7" name="Imagem 6" descr="Tela de computador com texto preto sobre gramado&#10;&#10;O conteúdo gerado por IA pode estar incorreto.">
            <a:extLst>
              <a:ext uri="{FF2B5EF4-FFF2-40B4-BE49-F238E27FC236}">
                <a16:creationId xmlns:a16="http://schemas.microsoft.com/office/drawing/2014/main" id="{A7A18EDC-80E8-985F-75A5-F403F90032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1509" y="1350110"/>
            <a:ext cx="1068935" cy="1068935"/>
          </a:xfrm>
          <a:prstGeom prst="ellipse">
            <a:avLst/>
          </a:prstGeom>
          <a:ln>
            <a:noFill/>
          </a:ln>
          <a:effectLst>
            <a:softEdge rad="112500"/>
          </a:effectLst>
        </p:spPr>
      </p:pic>
      <p:pic>
        <p:nvPicPr>
          <p:cNvPr id="9" name="Imagem 8" descr="Foto em preto e branco de fumaça no céu&#10;&#10;O conteúdo gerado por IA pode estar incorreto.">
            <a:extLst>
              <a:ext uri="{FF2B5EF4-FFF2-40B4-BE49-F238E27FC236}">
                <a16:creationId xmlns:a16="http://schemas.microsoft.com/office/drawing/2014/main" id="{5D21B36E-AA51-D4D9-899C-DCA61D2BD1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1509" y="2571750"/>
            <a:ext cx="1068935" cy="1068935"/>
          </a:xfrm>
          <a:prstGeom prst="ellipse">
            <a:avLst/>
          </a:prstGeom>
          <a:ln>
            <a:noFill/>
          </a:ln>
          <a:effectLst>
            <a:softEdge rad="112500"/>
          </a:effectLst>
        </p:spPr>
      </p:pic>
      <p:pic>
        <p:nvPicPr>
          <p:cNvPr id="11" name="Imagem 10" descr="Palco com luzes azuis&#10;&#10;O conteúdo gerado por IA pode estar incorreto.">
            <a:extLst>
              <a:ext uri="{FF2B5EF4-FFF2-40B4-BE49-F238E27FC236}">
                <a16:creationId xmlns:a16="http://schemas.microsoft.com/office/drawing/2014/main" id="{6CF75E30-A050-486E-C4D3-AB260791D1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4799" y="3793390"/>
            <a:ext cx="1197405" cy="1197405"/>
          </a:xfrm>
          <a:prstGeom prst="ellipse">
            <a:avLst/>
          </a:prstGeom>
          <a:ln>
            <a:noFill/>
          </a:ln>
          <a:effectLst>
            <a:softEdge rad="112500"/>
          </a:effectLst>
        </p:spPr>
      </p:pic>
    </p:spTree>
    <p:extLst>
      <p:ext uri="{BB962C8B-B14F-4D97-AF65-F5344CB8AC3E}">
        <p14:creationId xmlns:p14="http://schemas.microsoft.com/office/powerpoint/2010/main" val="375587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8828C-0454-C8F8-818E-EBFF3084CB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A6F11-17C6-58E9-B508-B05DDFC01392}"/>
              </a:ext>
            </a:extLst>
          </p:cNvPr>
          <p:cNvSpPr>
            <a:spLocks noGrp="1"/>
          </p:cNvSpPr>
          <p:nvPr>
            <p:ph type="title"/>
          </p:nvPr>
        </p:nvSpPr>
        <p:spPr/>
        <p:txBody>
          <a:bodyPr>
            <a:normAutofit/>
          </a:bodyPr>
          <a:lstStyle/>
          <a:p>
            <a:r>
              <a:rPr lang="pt-BR" b="1" dirty="0"/>
              <a:t>Trabalhos Relacionados (a.2)</a:t>
            </a:r>
          </a:p>
        </p:txBody>
      </p:sp>
      <p:sp>
        <p:nvSpPr>
          <p:cNvPr id="5" name="Content Placeholder 4">
            <a:extLst>
              <a:ext uri="{FF2B5EF4-FFF2-40B4-BE49-F238E27FC236}">
                <a16:creationId xmlns:a16="http://schemas.microsoft.com/office/drawing/2014/main" id="{01B70662-530F-C74F-094A-05053D81EE51}"/>
              </a:ext>
            </a:extLst>
          </p:cNvPr>
          <p:cNvSpPr>
            <a:spLocks noGrp="1"/>
          </p:cNvSpPr>
          <p:nvPr>
            <p:ph idx="1"/>
          </p:nvPr>
        </p:nvSpPr>
        <p:spPr/>
        <p:txBody>
          <a:bodyPr>
            <a:normAutofit fontScale="55000" lnSpcReduction="20000"/>
          </a:bodyPr>
          <a:lstStyle/>
          <a:p>
            <a:r>
              <a:rPr lang="pt-BR" b="1" dirty="0"/>
              <a:t>Simulação 3D e Gêmeos Digitais:</a:t>
            </a:r>
            <a:r>
              <a:rPr lang="pt-BR" dirty="0"/>
              <a:t> Muitos projetos usam Unity para simulação (Unity, 2025; </a:t>
            </a:r>
            <a:r>
              <a:rPr lang="pt-BR" dirty="0" err="1"/>
              <a:t>Espona</a:t>
            </a:r>
            <a:r>
              <a:rPr lang="pt-BR" dirty="0"/>
              <a:t>, 2023), mas historicamente focam na indústria (robótica, manufatura) e não na integração de dados ambientais urbanos em tempo real.</a:t>
            </a:r>
          </a:p>
          <a:p>
            <a:r>
              <a:rPr lang="pt-BR" b="1" dirty="0"/>
              <a:t>Análise de Dados de Tráfego:</a:t>
            </a:r>
            <a:r>
              <a:rPr lang="pt-BR" dirty="0"/>
              <a:t> (Cruz et al., 2017) aplicam algoritmos como o LOF (Local Outlier Factor) para detectar anomalias em dados de tráfego, mas geralmente em análises </a:t>
            </a:r>
            <a:r>
              <a:rPr lang="pt-BR" i="1" dirty="0"/>
              <a:t>offline</a:t>
            </a:r>
            <a:r>
              <a:rPr lang="pt-BR" dirty="0"/>
              <a:t>, sem uma visualização 3D integrada.</a:t>
            </a:r>
          </a:p>
          <a:p>
            <a:r>
              <a:rPr lang="pt-BR" b="1" dirty="0"/>
              <a:t>Análise de Qualidade do Ar:</a:t>
            </a:r>
            <a:r>
              <a:rPr lang="pt-BR" dirty="0"/>
              <a:t> (Vianna Jr. et al., 2025) usam ML para classificar dados da CETESB, e outros (Della-Justina, 2023) focam especificamente no desafio de </a:t>
            </a:r>
            <a:r>
              <a:rPr lang="pt-BR" b="1" dirty="0"/>
              <a:t>dados desbalanceados</a:t>
            </a:r>
            <a:r>
              <a:rPr lang="pt-BR" dirty="0"/>
              <a:t> (como fizemos com o SMOTE).</a:t>
            </a:r>
          </a:p>
          <a:p>
            <a:r>
              <a:rPr lang="pt-BR" b="1" dirty="0"/>
              <a:t>Esse projeto:</a:t>
            </a:r>
            <a:r>
              <a:rPr lang="pt-BR" dirty="0"/>
              <a:t> A literatura carece de projetos que unam essas </a:t>
            </a:r>
            <a:r>
              <a:rPr lang="pt-BR" i="1" dirty="0"/>
              <a:t>três</a:t>
            </a:r>
            <a:r>
              <a:rPr lang="pt-BR" dirty="0"/>
              <a:t> frentes: (1) simulação 3D interativa, (2) detecção de outlier em tempo real e (3) classificação de qualidade do ar em um único sistema (Unity + Node.js + Python).</a:t>
            </a:r>
          </a:p>
        </p:txBody>
      </p:sp>
    </p:spTree>
    <p:extLst>
      <p:ext uri="{BB962C8B-B14F-4D97-AF65-F5344CB8AC3E}">
        <p14:creationId xmlns:p14="http://schemas.microsoft.com/office/powerpoint/2010/main" val="379816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191C0-DD4C-1FB9-0F1D-64126169AB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F33C68-C7F8-7638-4B4A-96D83FE376CA}"/>
              </a:ext>
            </a:extLst>
          </p:cNvPr>
          <p:cNvSpPr>
            <a:spLocks noGrp="1"/>
          </p:cNvSpPr>
          <p:nvPr>
            <p:ph type="title"/>
          </p:nvPr>
        </p:nvSpPr>
        <p:spPr/>
        <p:txBody>
          <a:bodyPr>
            <a:normAutofit fontScale="90000"/>
          </a:bodyPr>
          <a:lstStyle/>
          <a:p>
            <a:r>
              <a:rPr lang="pt-BR" b="1" dirty="0"/>
              <a:t>Fundamentos (a.3) - Conceitos Chave</a:t>
            </a:r>
          </a:p>
        </p:txBody>
      </p:sp>
      <p:sp>
        <p:nvSpPr>
          <p:cNvPr id="5" name="Content Placeholder 4">
            <a:extLst>
              <a:ext uri="{FF2B5EF4-FFF2-40B4-BE49-F238E27FC236}">
                <a16:creationId xmlns:a16="http://schemas.microsoft.com/office/drawing/2014/main" id="{F53392EB-EA20-6EC1-043E-AFD946A34B76}"/>
              </a:ext>
            </a:extLst>
          </p:cNvPr>
          <p:cNvSpPr>
            <a:spLocks noGrp="1"/>
          </p:cNvSpPr>
          <p:nvPr>
            <p:ph idx="1"/>
          </p:nvPr>
        </p:nvSpPr>
        <p:spPr/>
        <p:txBody>
          <a:bodyPr>
            <a:normAutofit fontScale="70000" lnSpcReduction="20000"/>
          </a:bodyPr>
          <a:lstStyle/>
          <a:p>
            <a:r>
              <a:rPr lang="pt-BR" b="1" dirty="0"/>
              <a:t>Arquitetura Cliente-Servidor:</a:t>
            </a:r>
            <a:endParaRPr lang="pt-BR" dirty="0"/>
          </a:p>
          <a:p>
            <a:pPr lvl="1"/>
            <a:r>
              <a:rPr lang="pt-BR" b="1" dirty="0"/>
              <a:t>Cliente (</a:t>
            </a:r>
            <a:r>
              <a:rPr lang="pt-BR" b="1" dirty="0" err="1"/>
              <a:t>Frontend</a:t>
            </a:r>
            <a:r>
              <a:rPr lang="pt-BR" b="1" dirty="0"/>
              <a:t>):</a:t>
            </a:r>
            <a:r>
              <a:rPr lang="pt-BR" dirty="0"/>
              <a:t> Unity 3D (para visualização e interação).</a:t>
            </a:r>
          </a:p>
          <a:p>
            <a:pPr lvl="1"/>
            <a:r>
              <a:rPr lang="pt-BR" b="1" dirty="0"/>
              <a:t>Servidor (</a:t>
            </a:r>
            <a:r>
              <a:rPr lang="pt-BR" b="1" dirty="0" err="1"/>
              <a:t>Backend</a:t>
            </a:r>
            <a:r>
              <a:rPr lang="pt-BR" b="1" dirty="0"/>
              <a:t>):</a:t>
            </a:r>
            <a:r>
              <a:rPr lang="pt-BR" dirty="0"/>
              <a:t> Node.js (API "Maestro" que gerencia as requisições).</a:t>
            </a:r>
          </a:p>
          <a:p>
            <a:r>
              <a:rPr lang="pt-BR" b="1" dirty="0"/>
              <a:t>Microsserviços de ML via </a:t>
            </a:r>
            <a:r>
              <a:rPr lang="pt-BR" b="1" dirty="0" err="1"/>
              <a:t>child_process</a:t>
            </a:r>
            <a:r>
              <a:rPr lang="pt-BR" b="1" dirty="0"/>
              <a:t>:</a:t>
            </a:r>
            <a:endParaRPr lang="pt-BR" dirty="0"/>
          </a:p>
          <a:p>
            <a:pPr lvl="1"/>
            <a:r>
              <a:rPr lang="pt-BR" dirty="0"/>
              <a:t>Em vez de um servidor </a:t>
            </a:r>
            <a:r>
              <a:rPr lang="pt-BR" dirty="0" err="1"/>
              <a:t>Flask</a:t>
            </a:r>
            <a:r>
              <a:rPr lang="pt-BR" dirty="0"/>
              <a:t>/Python separado, o Node.js executa scripts Python (.</a:t>
            </a:r>
            <a:r>
              <a:rPr lang="pt-BR" dirty="0" err="1"/>
              <a:t>py</a:t>
            </a:r>
            <a:r>
              <a:rPr lang="pt-BR" dirty="0"/>
              <a:t>) </a:t>
            </a:r>
            <a:r>
              <a:rPr lang="pt-BR" dirty="0" err="1"/>
              <a:t>sob-demanda</a:t>
            </a:r>
            <a:r>
              <a:rPr lang="pt-BR" dirty="0"/>
              <a:t>.</a:t>
            </a:r>
          </a:p>
          <a:p>
            <a:pPr lvl="1"/>
            <a:r>
              <a:rPr lang="pt-BR" dirty="0"/>
              <a:t>Vantagem: Mais leve, mais simples de hospedar (apenas 1 servidor) e eficiente.</a:t>
            </a:r>
          </a:p>
          <a:p>
            <a:r>
              <a:rPr lang="pt-BR" b="1" dirty="0"/>
              <a:t>Banco de Dados:</a:t>
            </a:r>
            <a:r>
              <a:rPr lang="pt-BR" dirty="0"/>
              <a:t> </a:t>
            </a:r>
            <a:r>
              <a:rPr lang="pt-BR" dirty="0" err="1"/>
              <a:t>MongoDB</a:t>
            </a:r>
            <a:r>
              <a:rPr lang="pt-BR" dirty="0"/>
              <a:t> (Banco </a:t>
            </a:r>
            <a:r>
              <a:rPr lang="pt-BR" dirty="0" err="1"/>
              <a:t>NoSQL</a:t>
            </a:r>
            <a:r>
              <a:rPr lang="pt-BR" dirty="0"/>
              <a:t> ideal para armazenar os dados JSON).</a:t>
            </a:r>
          </a:p>
        </p:txBody>
      </p:sp>
    </p:spTree>
    <p:extLst>
      <p:ext uri="{BB962C8B-B14F-4D97-AF65-F5344CB8AC3E}">
        <p14:creationId xmlns:p14="http://schemas.microsoft.com/office/powerpoint/2010/main" val="1389566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2013 - 2022">
  <a:themeElements>
    <a:clrScheme name="Tema do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4840</Words>
  <Application>Microsoft Office PowerPoint</Application>
  <PresentationFormat>Apresentação na tela (16:9)</PresentationFormat>
  <Paragraphs>321</Paragraphs>
  <Slides>29</Slides>
  <Notes>24</Notes>
  <HiddenSlides>3</HiddenSlides>
  <MMClips>0</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29</vt:i4>
      </vt:variant>
    </vt:vector>
  </HeadingPairs>
  <TitlesOfParts>
    <vt:vector size="35" baseType="lpstr">
      <vt:lpstr>Aptos</vt:lpstr>
      <vt:lpstr>Arial</vt:lpstr>
      <vt:lpstr>Calibri</vt:lpstr>
      <vt:lpstr>Calibri Light</vt:lpstr>
      <vt:lpstr>Office Theme</vt:lpstr>
      <vt:lpstr>Tema do Office 2013 - 2022</vt:lpstr>
      <vt:lpstr>Apresentação do PowerPoint</vt:lpstr>
      <vt:lpstr>SmartCitySystem: Um Gêmeo Digital para Simulação Urbana e Análise de Dados de Mineração</vt:lpstr>
      <vt:lpstr>Resumo</vt:lpstr>
      <vt:lpstr>Introdução e Contexto (a.1)</vt:lpstr>
      <vt:lpstr>Introdução e Contexto (a.1)</vt:lpstr>
      <vt:lpstr>Problema e Objetivos (a.1)</vt:lpstr>
      <vt:lpstr>Problema e Objetivos (a.1)</vt:lpstr>
      <vt:lpstr>Trabalhos Relacionados (a.2)</vt:lpstr>
      <vt:lpstr>Fundamentos (a.3) - Conceitos Chave</vt:lpstr>
      <vt:lpstr>Fundamentos (a.3) - Mineração de Dados</vt:lpstr>
      <vt:lpstr>Metodologia (a.4) -</vt:lpstr>
      <vt:lpstr>Arquitetura do Sistema</vt:lpstr>
      <vt:lpstr>Arquitetura do Sistema</vt:lpstr>
      <vt:lpstr>Pipeline de Dados</vt:lpstr>
      <vt:lpstr>Pipeline de Dados</vt:lpstr>
      <vt:lpstr>Pipeline de Dados</vt:lpstr>
      <vt:lpstr>Experimentos e Resultados (a.5) - Recurso 1: Replay de Clima</vt:lpstr>
      <vt:lpstr>Experimentos e Resultados (a.5) - Recurso 2: Detecção de Outlier</vt:lpstr>
      <vt:lpstr>Experimentos e Resultados (a.5) - Recurso 2: Detecção de Outlier</vt:lpstr>
      <vt:lpstr>Experimentos e Resultados (a.5) - Recurso 3: Classificação</vt:lpstr>
      <vt:lpstr>Discussão (a.5) - O Desafio dos Dados Desbalanceados</vt:lpstr>
      <vt:lpstr>Conclusão (a.6)</vt:lpstr>
      <vt:lpstr>Apresentação do PowerPoint</vt:lpstr>
      <vt:lpstr>Apresentação do PowerPoint</vt:lpstr>
      <vt:lpstr>Apresentação do PowerPoint</vt:lpstr>
      <vt:lpstr>Apresentação do PowerPoint</vt:lpstr>
      <vt:lpstr>Apresentação do PowerPoint</vt:lpstr>
      <vt:lpstr>Apresentação do PowerPoint</vt:lpstr>
      <vt:lpstr>Slide 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2017-08-01T15:40:51Z</dcterms:created>
  <dcterms:modified xsi:type="dcterms:W3CDTF">2025-11-11T13:50:41Z</dcterms:modified>
</cp:coreProperties>
</file>